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2"/>
  </p:notesMasterIdLst>
  <p:sldIdLst>
    <p:sldId id="339" r:id="rId2"/>
    <p:sldId id="881" r:id="rId3"/>
    <p:sldId id="795" r:id="rId4"/>
    <p:sldId id="860" r:id="rId5"/>
    <p:sldId id="805" r:id="rId6"/>
    <p:sldId id="796" r:id="rId7"/>
    <p:sldId id="797" r:id="rId8"/>
    <p:sldId id="798" r:id="rId9"/>
    <p:sldId id="799" r:id="rId10"/>
    <p:sldId id="801" r:id="rId11"/>
    <p:sldId id="800" r:id="rId12"/>
    <p:sldId id="802" r:id="rId13"/>
    <p:sldId id="803" r:id="rId14"/>
    <p:sldId id="804" r:id="rId15"/>
    <p:sldId id="868" r:id="rId16"/>
    <p:sldId id="808" r:id="rId17"/>
    <p:sldId id="809" r:id="rId18"/>
    <p:sldId id="810" r:id="rId19"/>
    <p:sldId id="811" r:id="rId20"/>
    <p:sldId id="812" r:id="rId21"/>
    <p:sldId id="813" r:id="rId22"/>
    <p:sldId id="814" r:id="rId23"/>
    <p:sldId id="815" r:id="rId24"/>
    <p:sldId id="869" r:id="rId25"/>
    <p:sldId id="816" r:id="rId26"/>
    <p:sldId id="817" r:id="rId27"/>
    <p:sldId id="818" r:id="rId28"/>
    <p:sldId id="819" r:id="rId29"/>
    <p:sldId id="820" r:id="rId30"/>
    <p:sldId id="821" r:id="rId31"/>
    <p:sldId id="823" r:id="rId32"/>
    <p:sldId id="870" r:id="rId33"/>
    <p:sldId id="822" r:id="rId34"/>
    <p:sldId id="827" r:id="rId35"/>
    <p:sldId id="825" r:id="rId36"/>
    <p:sldId id="826" r:id="rId37"/>
    <p:sldId id="828" r:id="rId38"/>
    <p:sldId id="829" r:id="rId39"/>
    <p:sldId id="831" r:id="rId40"/>
    <p:sldId id="830" r:id="rId41"/>
    <p:sldId id="832" r:id="rId42"/>
    <p:sldId id="871" r:id="rId43"/>
    <p:sldId id="833" r:id="rId44"/>
    <p:sldId id="834" r:id="rId45"/>
    <p:sldId id="835" r:id="rId46"/>
    <p:sldId id="836" r:id="rId47"/>
    <p:sldId id="837" r:id="rId48"/>
    <p:sldId id="864" r:id="rId49"/>
    <p:sldId id="839" r:id="rId50"/>
    <p:sldId id="840" r:id="rId51"/>
    <p:sldId id="872" r:id="rId52"/>
    <p:sldId id="873" r:id="rId53"/>
    <p:sldId id="874" r:id="rId54"/>
    <p:sldId id="875" r:id="rId55"/>
    <p:sldId id="876" r:id="rId56"/>
    <p:sldId id="841" r:id="rId57"/>
    <p:sldId id="866" r:id="rId58"/>
    <p:sldId id="842" r:id="rId59"/>
    <p:sldId id="843" r:id="rId60"/>
    <p:sldId id="844" r:id="rId61"/>
    <p:sldId id="877" r:id="rId62"/>
    <p:sldId id="846" r:id="rId63"/>
    <p:sldId id="845" r:id="rId64"/>
    <p:sldId id="847" r:id="rId65"/>
    <p:sldId id="848" r:id="rId66"/>
    <p:sldId id="849" r:id="rId67"/>
    <p:sldId id="850" r:id="rId68"/>
    <p:sldId id="851" r:id="rId69"/>
    <p:sldId id="852" r:id="rId70"/>
    <p:sldId id="853" r:id="rId71"/>
    <p:sldId id="867" r:id="rId72"/>
    <p:sldId id="854" r:id="rId73"/>
    <p:sldId id="855" r:id="rId74"/>
    <p:sldId id="856" r:id="rId75"/>
    <p:sldId id="857" r:id="rId76"/>
    <p:sldId id="862" r:id="rId77"/>
    <p:sldId id="878" r:id="rId78"/>
    <p:sldId id="879" r:id="rId79"/>
    <p:sldId id="858" r:id="rId80"/>
    <p:sldId id="880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9" autoAdjust="0"/>
    <p:restoredTop sz="93780" autoAdjust="0"/>
  </p:normalViewPr>
  <p:slideViewPr>
    <p:cSldViewPr>
      <p:cViewPr varScale="1">
        <p:scale>
          <a:sx n="87" d="100"/>
          <a:sy n="87" d="100"/>
        </p:scale>
        <p:origin x="60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3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45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2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4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28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80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0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6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0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7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2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615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6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naver/d2codingfont/releas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.sec.samsung.com/comLocal/support/down/kies_main.do?kind=us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ge.co.kr/lgekor/download-center/downloadCenterList.d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oid.com/filetransf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66800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 Started</a:t>
            </a:r>
            <a:endParaRPr lang="en-US" altLang="ko-KR" sz="3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5669" y="4509120"/>
            <a:ext cx="107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본 강의노트는 내용은 </a:t>
            </a:r>
            <a:r>
              <a:rPr lang="en-US" altLang="ko-KR" sz="1400" dirty="0"/>
              <a:t>"</a:t>
            </a:r>
            <a:r>
              <a:rPr lang="ko-KR" altLang="en-US" sz="1400" dirty="0"/>
              <a:t>안드로이드 앱 프로그래밍</a:t>
            </a:r>
            <a:r>
              <a:rPr lang="en-US" altLang="ko-KR" sz="1400" dirty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>을 중심으로 </a:t>
            </a:r>
            <a:r>
              <a:rPr lang="ko-KR" altLang="en-US" sz="1400"/>
              <a:t>재구성하고 </a:t>
            </a:r>
            <a:r>
              <a:rPr lang="ko-KR" altLang="en-US" sz="1400" smtClean="0"/>
              <a:t>보완하였습니다</a:t>
            </a:r>
            <a:r>
              <a:rPr lang="en-US" altLang="ko-KR" sz="140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Downloading Components</a:t>
            </a:r>
            <a:r>
              <a:rPr lang="ko-KR" altLang="en-US" dirty="0" smtClean="0"/>
              <a:t>창이 표시되고 추가 설치가 진행됩니다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[Finish]</a:t>
            </a:r>
            <a:r>
              <a:rPr lang="ko-KR" altLang="en-US" dirty="0" smtClean="0"/>
              <a:t>버튼을 선택하면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안스가</a:t>
            </a:r>
            <a:r>
              <a:rPr lang="ko-KR" altLang="en-US" dirty="0" smtClean="0"/>
              <a:t> 실행이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"Welcome to Android Studio"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안스는</a:t>
            </a:r>
            <a:r>
              <a:rPr lang="ko-KR" altLang="en-US" dirty="0" smtClean="0"/>
              <a:t> 잘 설치된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우리 실습을 위하여 한 단계만 더 가면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창 아래에 있는 </a:t>
            </a:r>
            <a:r>
              <a:rPr lang="en-US" altLang="ko-KR" dirty="0" smtClean="0"/>
              <a:t>[SDK Manager] </a:t>
            </a:r>
            <a:r>
              <a:rPr lang="ko-KR" altLang="en-US" dirty="0" smtClean="0"/>
              <a:t>탭을 선택합니다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528690"/>
            <a:ext cx="3886952" cy="29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834111"/>
            <a:ext cx="4992844" cy="36477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399349" y="3986297"/>
            <a:ext cx="236270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dirty="0"/>
              <a:t>앱 개발 실습을 위해 더 설치할 것이 남아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8185027" y="4447962"/>
            <a:ext cx="1214322" cy="1598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36160" y="6092590"/>
            <a:ext cx="100811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dirty="0" smtClean="0"/>
              <a:t>"Setting for New Projects" </a:t>
            </a:r>
            <a:r>
              <a:rPr lang="ko-KR" altLang="en-US" dirty="0" smtClean="0"/>
              <a:t>설정 화면이 나타나고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개 탭 중에 </a:t>
            </a:r>
            <a:r>
              <a:rPr lang="en-US" altLang="ko-KR" dirty="0" smtClean="0"/>
              <a:t>[SDK Platforms] </a:t>
            </a:r>
            <a:r>
              <a:rPr lang="ko-KR" altLang="en-US" dirty="0" smtClean="0"/>
              <a:t>가 이미 선택되어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9" y="1654662"/>
            <a:ext cx="3971631" cy="3747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30" y="1770885"/>
            <a:ext cx="6800977" cy="49315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51984" y="2636912"/>
            <a:ext cx="720080" cy="28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76120" y="836712"/>
            <a:ext cx="172819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ko-KR" altLang="en-US" dirty="0" smtClean="0"/>
              <a:t>두 번째 탭 </a:t>
            </a:r>
            <a:r>
              <a:rPr lang="en-US" altLang="ko-KR" dirty="0" smtClean="0"/>
              <a:t>[SDK Tools] </a:t>
            </a:r>
            <a:r>
              <a:rPr lang="ko-KR" altLang="en-US" dirty="0" smtClean="0"/>
              <a:t>를 누르면 설치된 라이브러리나 도구들을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설치도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우리가 필요한 항목은 </a:t>
            </a:r>
            <a:r>
              <a:rPr lang="en-US" altLang="ko-KR" b="1" dirty="0" smtClean="0"/>
              <a:t>Android SDK Build-Tools, Android Emulator, Android SDK Platform-Tools</a:t>
            </a:r>
            <a:r>
              <a:rPr lang="ko-KR" altLang="en-US" b="1" dirty="0" smtClean="0"/>
              <a:t>입니다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ko-KR" altLang="en-US" b="1" dirty="0" smtClean="0"/>
              <a:t>이런 항목들이 </a:t>
            </a:r>
            <a:r>
              <a:rPr lang="en-US" altLang="ko-KR" b="1" dirty="0" smtClean="0"/>
              <a:t>installed </a:t>
            </a:r>
            <a:r>
              <a:rPr lang="ko-KR" altLang="en-US" b="1" dirty="0" smtClean="0"/>
              <a:t>로 표시되어 있는지 확인하고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체크해서 설치하도록 합니다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en-US" altLang="ko-KR" b="1" dirty="0" smtClean="0"/>
              <a:t>'Google Play services' </a:t>
            </a:r>
            <a:r>
              <a:rPr lang="ko-KR" altLang="en-US" dirty="0" smtClean="0"/>
              <a:t>항목이 설치 되어 있지 않다면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박스를 추가로 체크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2179002"/>
            <a:ext cx="6335347" cy="45939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70992" y="6304493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 smtClean="0"/>
              <a:t>OK</a:t>
            </a:r>
            <a:r>
              <a:rPr lang="ko-KR" altLang="en-US" dirty="0" smtClean="0"/>
              <a:t>해서 설치할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7032104" y="2924944"/>
            <a:ext cx="504056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11820" y="794526"/>
            <a:ext cx="123185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276872"/>
            <a:ext cx="3670289" cy="3570877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5400000">
            <a:off x="2822449" y="3966247"/>
            <a:ext cx="493979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456447" y="4056352"/>
            <a:ext cx="419992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dirty="0" smtClean="0"/>
              <a:t>License Agreement </a:t>
            </a:r>
            <a:r>
              <a:rPr lang="ko-KR" altLang="en-US" dirty="0" smtClean="0"/>
              <a:t>창이 나오고</a:t>
            </a:r>
            <a:r>
              <a:rPr lang="en-US" altLang="ko-KR" dirty="0" smtClean="0"/>
              <a:t>, 'Accept'</a:t>
            </a:r>
            <a:r>
              <a:rPr lang="ko-KR" altLang="en-US" dirty="0"/>
              <a:t>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'Next'</a:t>
            </a:r>
            <a:r>
              <a:rPr lang="ko-KR" altLang="en-US" dirty="0" smtClean="0"/>
              <a:t>를 선택하면 추가 설치가 진행됩니다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설치를 완료하고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매니저에서 필요한 모듈도 추가로 설치한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err="1" smtClean="0"/>
              <a:t>안스</a:t>
            </a:r>
            <a:r>
              <a:rPr lang="ko-KR" altLang="en-US" dirty="0" smtClean="0"/>
              <a:t> 설치 임무를 완료한 것을 축하합니다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바탕화면이나 </a:t>
            </a:r>
            <a:r>
              <a:rPr lang="ko-KR" altLang="en-US" dirty="0" err="1" smtClean="0"/>
              <a:t>시작화면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 표시줄에 고정해도 좋습니다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306810"/>
            <a:ext cx="5694719" cy="45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Hands-on Exercise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Enough of theory and installation for now!</a:t>
            </a:r>
          </a:p>
          <a:p>
            <a:r>
              <a:rPr lang="en-US" altLang="ko-KR" dirty="0" smtClean="0"/>
              <a:t>Fire up your Android Studio and let's first hands-on exercise.</a:t>
            </a:r>
          </a:p>
          <a:p>
            <a:pPr lvl="1"/>
            <a:r>
              <a:rPr lang="en-US" altLang="ko-KR" dirty="0" smtClean="0"/>
              <a:t>Hello World!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첫 프로젝트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번째 앱을 만들기 위해 안스를 실행하면 다음과 같은 시작 화면이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[Create New Project]</a:t>
            </a:r>
            <a:r>
              <a:rPr lang="ko-KR" altLang="en-US" dirty="0" smtClean="0"/>
              <a:t>를 선택하여 나타나는 대화상자를 따라 가면 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4680520" cy="33304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19832" y="3113669"/>
            <a:ext cx="1627896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Choose your project </a:t>
            </a:r>
            <a:r>
              <a:rPr lang="ko-KR" altLang="en-US" dirty="0" smtClean="0"/>
              <a:t>창에는 여러 프로젝트 유형들이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아무 것도 없는 상태에서 프로젝트를 시작하기 위하여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C00000"/>
                </a:solidFill>
              </a:rPr>
              <a:t>Empty Activity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버튼을 누릅니다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New </a:t>
            </a:r>
            <a:r>
              <a:rPr lang="en-US" altLang="ko-KR" dirty="0"/>
              <a:t>P</a:t>
            </a:r>
            <a:r>
              <a:rPr lang="en-US" altLang="ko-KR" dirty="0" smtClean="0"/>
              <a:t>roject </a:t>
            </a:r>
            <a:r>
              <a:rPr lang="ko-KR" altLang="en-US" dirty="0" smtClean="0"/>
              <a:t>창에서</a:t>
            </a:r>
            <a:r>
              <a:rPr lang="en-US" altLang="ko-KR" dirty="0"/>
              <a:t> </a:t>
            </a:r>
            <a:r>
              <a:rPr lang="ko-KR" altLang="en-US" dirty="0" smtClean="0"/>
              <a:t>아래와 같이 작성합니다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Name: </a:t>
            </a:r>
            <a:r>
              <a:rPr lang="en-US" altLang="ko-KR" b="1" dirty="0" smtClean="0"/>
              <a:t>Hu011Hello  (</a:t>
            </a:r>
            <a:r>
              <a:rPr lang="ko-KR" altLang="en-US" b="1" dirty="0" smtClean="0"/>
              <a:t>대문자로 시작하는 이름</a:t>
            </a:r>
            <a:r>
              <a:rPr lang="en-US" altLang="ko-KR" b="1" dirty="0"/>
              <a:t>) </a:t>
            </a:r>
            <a:r>
              <a:rPr lang="en-US" altLang="ko-KR" dirty="0" smtClean="0"/>
              <a:t>(First </a:t>
            </a:r>
            <a:r>
              <a:rPr lang="en-US" altLang="ko-KR" dirty="0"/>
              <a:t>two </a:t>
            </a:r>
            <a:r>
              <a:rPr lang="en-US" altLang="ko-KR" dirty="0" smtClean="0"/>
              <a:t>digits for chapter, Last digit for sequence)</a:t>
            </a:r>
          </a:p>
          <a:p>
            <a:pPr lvl="1"/>
            <a:r>
              <a:rPr lang="en-US" altLang="ko-KR" dirty="0"/>
              <a:t>Package name: </a:t>
            </a:r>
            <a:r>
              <a:rPr lang="en-US" altLang="ko-KR" b="1" dirty="0" err="1" smtClean="0"/>
              <a:t>org.joy.hello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소문자 이름으로 자동입력되는 것을 수정함</a:t>
            </a:r>
            <a:r>
              <a:rPr lang="en-US" altLang="ko-KR" b="1" dirty="0" smtClean="0"/>
              <a:t>;  hu011 </a:t>
            </a:r>
            <a:r>
              <a:rPr lang="ko-KR" altLang="en-US" b="1" dirty="0" smtClean="0"/>
              <a:t>등 일부분 삭제</a:t>
            </a:r>
            <a:r>
              <a:rPr lang="en-US" altLang="ko-KR" b="1" dirty="0" smtClean="0"/>
              <a:t>) </a:t>
            </a:r>
            <a:endParaRPr lang="en-US" altLang="ko-KR" b="1" dirty="0"/>
          </a:p>
          <a:p>
            <a:pPr lvl="1"/>
            <a:r>
              <a:rPr lang="en-US" altLang="ko-KR" dirty="0" smtClean="0"/>
              <a:t>Save location: (</a:t>
            </a:r>
            <a:r>
              <a:rPr lang="ko-KR" altLang="en-US" dirty="0" smtClean="0"/>
              <a:t>저장할 폴더를 정합니다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Language: </a:t>
            </a:r>
            <a:r>
              <a:rPr lang="en-US" altLang="ko-KR" b="1" dirty="0"/>
              <a:t>Java   </a:t>
            </a:r>
            <a:r>
              <a:rPr lang="en-US" altLang="ko-KR" b="1" dirty="0" smtClean="0">
                <a:solidFill>
                  <a:srgbClr val="C00000"/>
                </a:solidFill>
              </a:rPr>
              <a:t>(not Kotlin)</a:t>
            </a:r>
          </a:p>
          <a:p>
            <a:pPr lvl="1"/>
            <a:r>
              <a:rPr lang="en-US" altLang="ko-KR" dirty="0"/>
              <a:t>Minimum SDK: API 19: </a:t>
            </a:r>
            <a:r>
              <a:rPr lang="en-US" altLang="ko-KR" b="1" dirty="0"/>
              <a:t>Android 4.4(KitKat)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첫 프로젝트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619686"/>
            <a:ext cx="4104456" cy="3075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631504" y="4658908"/>
            <a:ext cx="1152128" cy="10023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63" y="2472694"/>
            <a:ext cx="4373597" cy="413858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68208" y="3379931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68208" y="3717032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8208" y="4364077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03-1 </a:t>
            </a:r>
            <a:r>
              <a:rPr lang="ko-KR" altLang="en-US" dirty="0" smtClean="0"/>
              <a:t>첫 프로젝트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"Windows </a:t>
            </a:r>
            <a:r>
              <a:rPr lang="ko-KR" altLang="en-US" dirty="0" smtClean="0"/>
              <a:t>보안 경고</a:t>
            </a:r>
            <a:r>
              <a:rPr lang="en-US" altLang="ko-KR" dirty="0" smtClean="0"/>
              <a:t>"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OK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자바 프로그램이 내부적으로 인터넷을 이용하면서 경고 창이 뜰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혹은 다음과 같은 필요한 컴포넌트 설치 메시지가 나오면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기다렸다가 </a:t>
            </a:r>
            <a:r>
              <a:rPr lang="en-US" altLang="ko-KR" dirty="0" smtClean="0"/>
              <a:t>[Finish]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8"/>
            <a:ext cx="6325148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여러 창이 나타나는데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</a:t>
            </a:r>
            <a:r>
              <a:rPr lang="en-US" altLang="ko-KR" b="1" dirty="0" smtClean="0"/>
              <a:t>App</a:t>
            </a:r>
            <a:r>
              <a:rPr lang="ko-KR" altLang="en-US" dirty="0" smtClean="0"/>
              <a:t>부터 시작하여 </a:t>
            </a:r>
            <a:r>
              <a:rPr lang="en-US" altLang="ko-KR" b="1" dirty="0" err="1" smtClean="0"/>
              <a:t>MainActivity</a:t>
            </a:r>
            <a:r>
              <a:rPr lang="ko-KR" altLang="en-US" dirty="0" smtClean="0"/>
              <a:t>를 찾아보고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해당 파일도 가운데 창에서 살펴보십시오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b="1" dirty="0" smtClean="0"/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탭을 선택해보십시오</a:t>
            </a:r>
            <a:r>
              <a:rPr lang="en-US" altLang="ko-KR" dirty="0" smtClean="0"/>
              <a:t>.  </a:t>
            </a:r>
          </a:p>
          <a:p>
            <a:pPr latinLnBrk="0"/>
            <a:r>
              <a:rPr lang="en-US" altLang="ko-KR" dirty="0" smtClean="0"/>
              <a:t>MainActivity.java</a:t>
            </a:r>
            <a:r>
              <a:rPr lang="ko-KR" altLang="en-US" dirty="0" smtClean="0"/>
              <a:t>는 자바로 작성되어 있다는 것을 알 수 있습니다</a:t>
            </a:r>
            <a:r>
              <a:rPr lang="en-US" altLang="ko-KR" dirty="0" smtClean="0"/>
              <a:t>. </a:t>
            </a:r>
            <a:r>
              <a:rPr lang="ko-KR" altLang="en-US" dirty="0"/>
              <a:t>오른쪽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안내글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최소화 하십시오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 latinLnBrk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6447" y="2713922"/>
            <a:ext cx="8137825" cy="3782607"/>
            <a:chOff x="3202671" y="2713922"/>
            <a:chExt cx="8137825" cy="37826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2094" y="2713922"/>
              <a:ext cx="8098402" cy="3782607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7824192" y="3176972"/>
              <a:ext cx="360040" cy="36004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 rot="16200000">
              <a:off x="3273587" y="3499598"/>
              <a:ext cx="288032" cy="4298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 rot="16200000">
              <a:off x="3535395" y="4709204"/>
              <a:ext cx="288032" cy="4298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91696" y="3570513"/>
            <a:ext cx="4109516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이름은 앱은 구분하는 고유한 값입니다</a:t>
            </a:r>
            <a:r>
              <a:rPr lang="en-US" altLang="ko-KR" sz="1400" dirty="0" smtClean="0"/>
              <a:t>.  </a:t>
            </a:r>
          </a:p>
          <a:p>
            <a:pPr latinLnBrk="0"/>
            <a:r>
              <a:rPr lang="ko-KR" altLang="en-US" sz="1400" dirty="0" smtClean="0"/>
              <a:t>앱이 단말에 설치되었을 때 다른 앱과 구분할 수 있는 역할을 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회사의 도매인을 자주 사용합니다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744072" y="3939845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7" y="1807996"/>
            <a:ext cx="9067104" cy="48754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</a:t>
            </a:r>
            <a:r>
              <a:rPr lang="en-US" altLang="ko-KR" dirty="0" smtClean="0">
                <a:solidFill>
                  <a:srgbClr val="C00000"/>
                </a:solidFill>
              </a:rPr>
              <a:t>ctivity_main.java</a:t>
            </a:r>
            <a:r>
              <a:rPr lang="en-US" altLang="ko-KR" dirty="0" smtClean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[</a:t>
            </a:r>
            <a:r>
              <a:rPr lang="en-US" altLang="ko-KR" b="1" dirty="0" smtClean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탭의 오른쪽에 있는 </a:t>
            </a:r>
            <a:r>
              <a:rPr lang="en-US" altLang="ko-KR" dirty="0" smtClean="0"/>
              <a:t>[</a:t>
            </a:r>
            <a:r>
              <a:rPr lang="en-US" altLang="ko-KR" b="1" dirty="0">
                <a:solidFill>
                  <a:srgbClr val="C00000"/>
                </a:solidFill>
              </a:rPr>
              <a:t>a</a:t>
            </a:r>
            <a:r>
              <a:rPr lang="en-US" altLang="ko-KR" b="1" dirty="0" smtClean="0">
                <a:solidFill>
                  <a:srgbClr val="C00000"/>
                </a:solidFill>
              </a:rPr>
              <a:t>ctivity_main.xml</a:t>
            </a:r>
            <a:r>
              <a:rPr lang="en-US" altLang="ko-KR" dirty="0" smtClean="0"/>
              <a:t>]  </a:t>
            </a:r>
            <a:r>
              <a:rPr lang="ko-KR" altLang="en-US" dirty="0" smtClean="0"/>
              <a:t>탭을 선택해보십시오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개의 작은 창들이 나타납니다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아랫부분에 </a:t>
            </a:r>
            <a:r>
              <a:rPr lang="en-US" altLang="ko-KR" b="1" dirty="0" smtClean="0"/>
              <a:t>[Build], [Sync]</a:t>
            </a:r>
            <a:r>
              <a:rPr lang="ko-KR" altLang="en-US" dirty="0" smtClean="0"/>
              <a:t>가 있는 창은 </a:t>
            </a:r>
            <a:r>
              <a:rPr lang="en-US" altLang="ko-KR" dirty="0" smtClean="0"/>
              <a:t>[-] </a:t>
            </a:r>
            <a:r>
              <a:rPr lang="ko-KR" altLang="en-US" dirty="0" smtClean="0"/>
              <a:t>숨김을 눌러서 닫아주세요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5087888" y="2204864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83432" y="4213078"/>
            <a:ext cx="936104" cy="10570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10056440" y="4194922"/>
            <a:ext cx="563453" cy="10634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Android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이해하기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en-US" altLang="ko-KR" dirty="0" smtClean="0"/>
          </a:p>
          <a:p>
            <a:r>
              <a:rPr lang="ko-KR" altLang="en-US" dirty="0" smtClean="0"/>
              <a:t>안드로이드 스튜디오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이해하기</a:t>
            </a:r>
            <a:endParaRPr lang="en-US" altLang="ko-KR" dirty="0" smtClean="0"/>
          </a:p>
          <a:p>
            <a:r>
              <a:rPr lang="ko-KR" altLang="en-US" dirty="0" smtClean="0"/>
              <a:t>첫 앱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에뮬레이터에 설치하고 실행하기</a:t>
            </a:r>
            <a:endParaRPr lang="en-US" altLang="ko-KR" dirty="0" smtClean="0"/>
          </a:p>
          <a:p>
            <a:r>
              <a:rPr lang="ko-KR" altLang="en-US" dirty="0" smtClean="0"/>
              <a:t>첫 앱을 나의 단말기에 설치하고 실행하기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31" y="2723858"/>
            <a:ext cx="1924402" cy="33956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2713579"/>
            <a:ext cx="2181380" cy="38062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368" y="2716510"/>
            <a:ext cx="1832076" cy="380335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816080" y="4225747"/>
            <a:ext cx="720080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892254" y="3217635"/>
            <a:ext cx="72008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50210" y="2893599"/>
            <a:ext cx="1025710" cy="3240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activity_main.java</a:t>
            </a:r>
            <a:r>
              <a:rPr lang="en-US" altLang="ko-KR" dirty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왼쪽 </a:t>
            </a:r>
            <a:r>
              <a:rPr lang="en-US" altLang="ko-KR" dirty="0" smtClean="0"/>
              <a:t>[Project]</a:t>
            </a:r>
            <a:r>
              <a:rPr lang="ko-KR" altLang="en-US" dirty="0" smtClean="0"/>
              <a:t>영역과 </a:t>
            </a:r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acitivity_main.xml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영역의 경계선을 왼쪽으로 끌어당겨 단말기를 크게 보이게 하세요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4799856" y="1628800"/>
            <a:ext cx="333947" cy="35217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27459"/>
            <a:ext cx="7632848" cy="54487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7719" y="1872960"/>
            <a:ext cx="1282000" cy="331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423592" y="4941168"/>
            <a:ext cx="0" cy="10081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197719" y="5301208"/>
            <a:ext cx="441897" cy="4418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991544" y="5517232"/>
            <a:ext cx="864096" cy="0"/>
          </a:xfrm>
          <a:prstGeom prst="straightConnector1">
            <a:avLst/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4858" y="6007980"/>
            <a:ext cx="4109516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이 부분을 </a:t>
            </a:r>
            <a:r>
              <a:rPr lang="ko-KR" altLang="en-US" sz="1400" dirty="0" err="1" smtClean="0"/>
              <a:t>밀당하여</a:t>
            </a:r>
            <a:r>
              <a:rPr lang="ko-KR" altLang="en-US" sz="1400" dirty="0" smtClean="0"/>
              <a:t> 단말기 크기를 조정할 수 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54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57" y="1327153"/>
            <a:ext cx="6559214" cy="51927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activity_main.java</a:t>
            </a:r>
            <a:r>
              <a:rPr lang="en-US" altLang="ko-KR" dirty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Design</a:t>
            </a:r>
            <a:r>
              <a:rPr lang="ko-KR" altLang="en-US" dirty="0"/>
              <a:t> </a:t>
            </a:r>
            <a:r>
              <a:rPr lang="ko-KR" altLang="en-US" dirty="0" smtClean="0"/>
              <a:t>화면과 </a:t>
            </a:r>
            <a:r>
              <a:rPr lang="en-US" altLang="ko-KR" dirty="0" smtClean="0"/>
              <a:t>Blueprint</a:t>
            </a:r>
            <a:r>
              <a:rPr lang="ko-KR" altLang="en-US" dirty="0" smtClean="0"/>
              <a:t>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화면을 이 </a:t>
            </a:r>
            <a:r>
              <a:rPr lang="ko-KR" altLang="en-US" b="1" dirty="0" smtClean="0"/>
              <a:t>하늘색 아이콘으로 </a:t>
            </a:r>
            <a:r>
              <a:rPr lang="ko-KR" altLang="en-US" dirty="0" smtClean="0"/>
              <a:t>선택할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하늘색 아이콘으로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[Blueprint], [</a:t>
            </a:r>
            <a:r>
              <a:rPr lang="en-US" altLang="ko-KR" dirty="0" err="1" smtClean="0"/>
              <a:t>Design+Blueprint</a:t>
            </a:r>
            <a:r>
              <a:rPr lang="en-US" altLang="ko-KR" dirty="0" smtClean="0"/>
              <a:t>]</a:t>
            </a:r>
            <a:br>
              <a:rPr lang="en-US" altLang="ko-KR" dirty="0" smtClean="0"/>
            </a:br>
            <a:r>
              <a:rPr lang="ko-KR" altLang="en-US" dirty="0" smtClean="0"/>
              <a:t>를 각각 선택하고 관찰하십시오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이 하늘색 아이콘은 스마트폰 화면을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어떻게 표시할지 것인지 결정합니다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6672064" y="1877255"/>
            <a:ext cx="333947" cy="35217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521854" y="502275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03539" y="3097234"/>
            <a:ext cx="275403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스마트폰에 나타날 </a:t>
            </a:r>
            <a:r>
              <a:rPr lang="en-US" altLang="ko-KR" sz="1400" dirty="0" smtClean="0"/>
              <a:t>Design</a:t>
            </a:r>
            <a:r>
              <a:rPr lang="ko-KR" altLang="en-US" sz="1400" dirty="0" smtClean="0"/>
              <a:t> 화면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73023" y="4941168"/>
            <a:ext cx="231044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화면의 구성요소를 보여주는 청사진</a:t>
            </a:r>
            <a:r>
              <a:rPr lang="en-US" altLang="ko-KR" sz="1400" dirty="0" smtClean="0"/>
              <a:t>(Blueprint)</a:t>
            </a:r>
            <a:r>
              <a:rPr lang="ko-KR" altLang="en-US" sz="1400" dirty="0" smtClean="0"/>
              <a:t>화면</a:t>
            </a:r>
            <a:endParaRPr lang="ko-KR" altLang="en-US" sz="14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8727563" y="351291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7896200" y="2196782"/>
            <a:ext cx="288032" cy="3521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실행하려면 안드로이드 단말기가 필요합니다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지금은 먼저 에뮬레이터와 가상 단말기를 이용하여 앱을 실행하고자 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에뮬레이터는 </a:t>
            </a:r>
            <a:r>
              <a:rPr lang="ko-KR" altLang="en-US" dirty="0" err="1" smtClean="0"/>
              <a:t>안스와</a:t>
            </a:r>
            <a:r>
              <a:rPr lang="ko-KR" altLang="en-US" dirty="0" smtClean="0"/>
              <a:t> 함께 설치되었고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 단말기</a:t>
            </a:r>
            <a:r>
              <a:rPr lang="en-US" altLang="ko-KR" dirty="0" smtClean="0"/>
              <a:t>(Virtual Device)</a:t>
            </a:r>
            <a:r>
              <a:rPr lang="ko-KR" altLang="en-US" dirty="0" smtClean="0"/>
              <a:t>만 설치하면 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안스</a:t>
            </a:r>
            <a:r>
              <a:rPr lang="ko-KR" altLang="en-US" dirty="0" smtClean="0"/>
              <a:t> 오른쪽 상단에 </a:t>
            </a:r>
            <a:r>
              <a:rPr lang="en-US" altLang="ko-KR" b="1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AVD Manager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아이콘을 선택하면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가상단말관리화면</a:t>
            </a:r>
            <a:r>
              <a:rPr lang="en-US" altLang="ko-KR" dirty="0" smtClean="0"/>
              <a:t>(Android Virtual Device Manager)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[Create Virtual Device]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Select Hardware </a:t>
            </a:r>
            <a:r>
              <a:rPr lang="ko-KR" altLang="en-US" dirty="0" smtClean="0"/>
              <a:t>창이 나타납니다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무난해 보이는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Nexus5 or Nexus5x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를 해봅시다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14012" y="3583812"/>
            <a:ext cx="2753109" cy="1635447"/>
            <a:chOff x="453100" y="3068960"/>
            <a:chExt cx="2753109" cy="163544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00" y="3284984"/>
              <a:ext cx="2753109" cy="1419423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2135560" y="3068960"/>
              <a:ext cx="0" cy="7920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27" y="3284984"/>
            <a:ext cx="3240360" cy="21998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9038" y="5621363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단말이 없을 때 나타나는 창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0058" y="5558098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[AVD Manager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93" y="3203377"/>
            <a:ext cx="4391718" cy="34179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4410" y="4401536"/>
            <a:ext cx="242300" cy="242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"System Image" </a:t>
            </a:r>
            <a:r>
              <a:rPr lang="ko-KR" altLang="en-US" b="1" dirty="0" smtClean="0"/>
              <a:t>창</a:t>
            </a:r>
            <a:r>
              <a:rPr lang="en-US" altLang="ko-KR" b="1" dirty="0" smtClean="0"/>
              <a:t>, </a:t>
            </a:r>
            <a:r>
              <a:rPr lang="en-US" altLang="ko-KR" dirty="0" smtClean="0"/>
              <a:t>"</a:t>
            </a:r>
            <a:r>
              <a:rPr lang="en-US" altLang="ko-KR" b="1" dirty="0" smtClean="0"/>
              <a:t>x86 images" </a:t>
            </a:r>
            <a:r>
              <a:rPr lang="ko-KR" altLang="en-US" b="1" dirty="0"/>
              <a:t>탭</a:t>
            </a:r>
            <a:r>
              <a:rPr lang="ko-KR" altLang="en-US" dirty="0" smtClean="0"/>
              <a:t>에서 가상 단말기에 사용할 이미지</a:t>
            </a:r>
            <a:r>
              <a:rPr lang="en-US" altLang="ko-KR" dirty="0" smtClean="0"/>
              <a:t>(OS</a:t>
            </a:r>
            <a:r>
              <a:rPr lang="ko-KR" altLang="en-US" dirty="0" smtClean="0"/>
              <a:t>를 담고 있는 가상 단말기 실행파일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ko-KR" altLang="en-US" dirty="0" smtClean="0"/>
              <a:t>최신의 </a:t>
            </a:r>
            <a:r>
              <a:rPr lang="en-US" altLang="ko-KR" b="1" dirty="0">
                <a:solidFill>
                  <a:srgbClr val="C00000"/>
                </a:solidFill>
              </a:rPr>
              <a:t>S, x86_64</a:t>
            </a:r>
            <a:r>
              <a:rPr lang="en-US" altLang="ko-KR" b="1" dirty="0" smtClean="0">
                <a:solidFill>
                  <a:srgbClr val="C00000"/>
                </a:solidFill>
              </a:rPr>
              <a:t>,  </a:t>
            </a:r>
            <a:r>
              <a:rPr lang="ko-KR" altLang="en-US" dirty="0" smtClean="0"/>
              <a:t>를 사용하겠습니다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[</a:t>
            </a:r>
            <a:r>
              <a:rPr lang="en-US" altLang="ko-KR" dirty="0">
                <a:solidFill>
                  <a:srgbClr val="C00000"/>
                </a:solidFill>
              </a:rPr>
              <a:t>Download</a:t>
            </a:r>
            <a:r>
              <a:rPr lang="en-US" altLang="ko-KR" dirty="0"/>
              <a:t>]</a:t>
            </a:r>
            <a:r>
              <a:rPr lang="ko-KR" altLang="en-US" dirty="0"/>
              <a:t>링크를 눌러 파일을 내려 받으십시오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03512" y="2924944"/>
            <a:ext cx="504056" cy="6339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72264" y="3788031"/>
            <a:ext cx="3228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/>
              <a:t>ABI </a:t>
            </a:r>
            <a:r>
              <a:rPr lang="en-US" altLang="ko-KR" sz="1600" dirty="0" smtClean="0"/>
              <a:t>– Application Binary Interface: </a:t>
            </a:r>
            <a:r>
              <a:rPr lang="ko-KR" altLang="en-US" sz="1600" dirty="0" smtClean="0"/>
              <a:t>안드로이드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칩과 시스템 상호작용방법을 기술한 인터페이스입니다 대표적으로 </a:t>
            </a:r>
            <a:r>
              <a:rPr lang="en-US" altLang="ko-KR" sz="1600" dirty="0" smtClean="0"/>
              <a:t>ARM, MIPS, x86</a:t>
            </a:r>
            <a:r>
              <a:rPr lang="ko-KR" altLang="en-US" sz="1600" dirty="0" smtClean="0"/>
              <a:t>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가상화 기술</a:t>
            </a:r>
            <a:r>
              <a:rPr lang="en-US" altLang="ko-KR" sz="1600" dirty="0" smtClean="0"/>
              <a:t>(Virtualization Technology</a:t>
            </a:r>
            <a:r>
              <a:rPr lang="ko-KR" altLang="en-US" sz="1600" dirty="0" smtClean="0"/>
              <a:t>를 사용할 수 없다는 오류가 나타난다면</a:t>
            </a:r>
            <a:r>
              <a:rPr lang="en-US" altLang="ko-KR" sz="1600" dirty="0" smtClean="0"/>
              <a:t>, PC BIOS</a:t>
            </a:r>
            <a:r>
              <a:rPr lang="ko-KR" altLang="en-US" sz="1600" dirty="0" smtClean="0"/>
              <a:t>에서 조정하거나 </a:t>
            </a:r>
            <a:r>
              <a:rPr lang="en-US" altLang="ko-KR" sz="1600" dirty="0" smtClean="0"/>
              <a:t>x86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ARM </a:t>
            </a:r>
            <a:r>
              <a:rPr lang="ko-KR" altLang="en-US" sz="1600" dirty="0" smtClean="0"/>
              <a:t>혹은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MIPS</a:t>
            </a:r>
            <a:r>
              <a:rPr lang="ko-KR" altLang="en-US" sz="1600" dirty="0" smtClean="0"/>
              <a:t>를 선택해야 합니다</a:t>
            </a:r>
            <a:r>
              <a:rPr lang="en-US" altLang="ko-KR" sz="1600" dirty="0" smtClean="0"/>
              <a:t>. 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840963"/>
            <a:ext cx="7663045" cy="49965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71464" y="3429000"/>
            <a:ext cx="64100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7408" y="3861048"/>
            <a:ext cx="4464496" cy="2019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1522" y="3213852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</a:rPr>
              <a:t>Download </a:t>
            </a:r>
            <a:r>
              <a:rPr lang="ko-KR" altLang="en-US" dirty="0">
                <a:solidFill>
                  <a:srgbClr val="C00000"/>
                </a:solidFill>
              </a:rPr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4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설치가 끝나고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설치된 </a:t>
            </a:r>
            <a:r>
              <a:rPr lang="en-US" altLang="ko-KR" dirty="0" smtClean="0"/>
              <a:t>"Android Virtual Device"</a:t>
            </a:r>
            <a:r>
              <a:rPr lang="ko-KR" altLang="en-US" dirty="0" smtClean="0"/>
              <a:t>의 이름을 확인하고 </a:t>
            </a:r>
            <a:r>
              <a:rPr lang="en-US" altLang="ko-KR" dirty="0" smtClean="0"/>
              <a:t>[Finish]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3098" y="5714672"/>
            <a:ext cx="1124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/>
              <a:t>ABI </a:t>
            </a:r>
            <a:r>
              <a:rPr lang="en-US" altLang="ko-KR" sz="1600" dirty="0" smtClean="0"/>
              <a:t>– Application Binary Interface: </a:t>
            </a:r>
            <a:r>
              <a:rPr lang="ko-KR" altLang="en-US" sz="1600" dirty="0" smtClean="0"/>
              <a:t>안드로이드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칩과 시스템 상호작용방법을 기술한 인터페이스입니다 대표적으로 </a:t>
            </a:r>
            <a:r>
              <a:rPr lang="en-US" altLang="ko-KR" sz="1600" dirty="0" smtClean="0"/>
              <a:t>ARM, MIPS, x86</a:t>
            </a:r>
            <a:r>
              <a:rPr lang="ko-KR" altLang="en-US" sz="1600" dirty="0" smtClean="0"/>
              <a:t>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가상화 기술</a:t>
            </a:r>
            <a:r>
              <a:rPr lang="en-US" altLang="ko-KR" sz="1600" dirty="0" smtClean="0"/>
              <a:t>(Virtualization Technology</a:t>
            </a:r>
            <a:r>
              <a:rPr lang="ko-KR" altLang="en-US" sz="1600" dirty="0" smtClean="0"/>
              <a:t>를 사용할 수 없다는 오류가 나타난다면</a:t>
            </a:r>
            <a:r>
              <a:rPr lang="en-US" altLang="ko-KR" sz="1600" dirty="0" smtClean="0"/>
              <a:t>, PC BIOS</a:t>
            </a:r>
            <a:r>
              <a:rPr lang="ko-KR" altLang="en-US" sz="1600" dirty="0" smtClean="0"/>
              <a:t>에서 조정하거나 </a:t>
            </a:r>
            <a:r>
              <a:rPr lang="en-US" altLang="ko-KR" sz="1600" dirty="0" smtClean="0"/>
              <a:t>x86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ARM </a:t>
            </a:r>
            <a:r>
              <a:rPr lang="ko-KR" altLang="en-US" sz="1600" dirty="0" smtClean="0"/>
              <a:t>혹은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MIPS</a:t>
            </a:r>
            <a:r>
              <a:rPr lang="ko-KR" altLang="en-US" sz="1600" dirty="0" smtClean="0"/>
              <a:t>를 선택해야 합니다</a:t>
            </a:r>
            <a:r>
              <a:rPr lang="en-US" altLang="ko-KR" sz="1600" dirty="0" smtClean="0"/>
              <a:t>. 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8" y="1292914"/>
            <a:ext cx="5531597" cy="43217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16384" y="4797152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</a:rPr>
              <a:t>Download </a:t>
            </a:r>
            <a:r>
              <a:rPr lang="ko-KR" altLang="en-US" dirty="0">
                <a:solidFill>
                  <a:srgbClr val="C00000"/>
                </a:solidFill>
              </a:rPr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01" y="1292914"/>
            <a:ext cx="4701595" cy="43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"Your Virtual Devices"</a:t>
            </a:r>
            <a:r>
              <a:rPr lang="ko-KR" altLang="en-US" dirty="0" smtClean="0"/>
              <a:t>창 오른쪽 끝에 화살표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Launch this AVD in the emulator]</a:t>
            </a:r>
            <a:r>
              <a:rPr lang="ko-KR" altLang="en-US" dirty="0" smtClean="0"/>
              <a:t>를 누르십시오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잠시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에뮬레이터 실행 과정을 거친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안드로이드 단말의 홈 화면이 나타납니다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656" y="2864493"/>
            <a:ext cx="2160800" cy="36839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2733" y="1840105"/>
            <a:ext cx="3281668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화면이 나타나지 아니하면 </a:t>
            </a:r>
            <a:endParaRPr lang="en-US" altLang="ko-KR" dirty="0"/>
          </a:p>
          <a:p>
            <a:r>
              <a:rPr lang="ko-KR" altLang="en-US" dirty="0" smtClean="0"/>
              <a:t>전원</a:t>
            </a:r>
            <a:r>
              <a:rPr lang="en-US" altLang="ko-KR" dirty="0" smtClean="0"/>
              <a:t>(Power)</a:t>
            </a:r>
            <a:r>
              <a:rPr lang="ko-KR" altLang="en-US" dirty="0" smtClean="0"/>
              <a:t>버튼을 누르십시오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1" y="1754759"/>
            <a:ext cx="6645395" cy="300016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0800000">
            <a:off x="5861132" y="3573016"/>
            <a:ext cx="432048" cy="10401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58" y="2910621"/>
            <a:ext cx="2109005" cy="368860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9403792" y="2566786"/>
            <a:ext cx="1" cy="5100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6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에뮬레이터를 사용하여 앱을 실행하면 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안스</a:t>
            </a:r>
            <a:r>
              <a:rPr lang="ko-KR" altLang="en-US" dirty="0" smtClean="0"/>
              <a:t> 상단에 있는 초록색 화살표 아이콘을 눌러 앱을 실행하십시오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에뮬레이터 선택을 </a:t>
            </a:r>
            <a:r>
              <a:rPr lang="en-US" altLang="ko-KR" dirty="0" smtClean="0"/>
              <a:t>OK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에뮬레이터가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창에 가려 안보일 수도 있습니다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이때는 작업표시줄에서 </a:t>
            </a:r>
            <a:r>
              <a:rPr lang="ko-KR" altLang="en-US" b="1" dirty="0" smtClean="0"/>
              <a:t>에뮬레이터 아이콘</a:t>
            </a:r>
            <a:r>
              <a:rPr lang="ko-KR" altLang="en-US" dirty="0" smtClean="0"/>
              <a:t>을 클릭하면 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0915"/>
            <a:ext cx="4934639" cy="163852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082175" y="2307286"/>
            <a:ext cx="360040" cy="833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455173" y="5307490"/>
            <a:ext cx="334711" cy="4486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68" y="813378"/>
            <a:ext cx="3092597" cy="54518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5808864"/>
            <a:ext cx="7160114" cy="4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앱이 잘 실행되었기를 바랍니다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앱이 실행되면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아래에 있는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Logcat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탭을 클릭하여 현재 가상단말기의 상태를 확인해보십시오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앱이 </a:t>
            </a:r>
            <a:r>
              <a:rPr lang="ko-KR" altLang="en-US" dirty="0"/>
              <a:t>메모리 문제로 실행이 되지 않으면 다음과 같은 방법을 시도해보십시오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:/Program Files/Android/Android Studio/bin/studio64.exe.vmoptions </a:t>
            </a:r>
            <a:r>
              <a:rPr lang="ko-KR" altLang="en-US" dirty="0"/>
              <a:t>파일을 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–</a:t>
            </a:r>
            <a:r>
              <a:rPr lang="en-US" altLang="ko-KR" dirty="0" err="1"/>
              <a:t>Xmx</a:t>
            </a:r>
            <a:r>
              <a:rPr lang="ko-KR" altLang="en-US" dirty="0"/>
              <a:t>로 시작하는 줄의 숫자를 더 큰 값으로 아래와 같이 관리자 권한으로 수정하십시오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-Xmx2048m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8856984" cy="260222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6200000">
            <a:off x="1403940" y="3406378"/>
            <a:ext cx="445186" cy="101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간단한 앱이지만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직접 한 것도 별로 없이 앱이 생성이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실행되었습니다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심지어 메시지 </a:t>
            </a:r>
            <a:r>
              <a:rPr lang="en-US" altLang="ko-KR" dirty="0" smtClean="0"/>
              <a:t>"Hello World"</a:t>
            </a:r>
            <a:r>
              <a:rPr lang="ko-KR" altLang="en-US" dirty="0" smtClean="0"/>
              <a:t>는 내가 입력한 적도 없는데 화면에 나타났습니다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</a:t>
            </a:r>
            <a:r>
              <a:rPr lang="en-US" altLang="ko-KR" dirty="0" smtClean="0"/>
              <a:t>, Hello </a:t>
            </a:r>
            <a:r>
              <a:rPr lang="ko-KR" altLang="en-US" dirty="0" smtClean="0"/>
              <a:t>프로젝트 앱은 어떻게 실행되었는지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메시지는 어떤 원리로 나타났는지 알아봅니다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 다음에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버튼과 같은 화면을 구성하는 요소들도 하나씩 추가해 볼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MainActivity.java</a:t>
            </a:r>
            <a:r>
              <a:rPr lang="ko-KR" altLang="en-US" b="1" dirty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이 파일을 찾아가 보십시오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83832" y="3573016"/>
            <a:ext cx="711738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실수로 왼쪽의 프로젝트 구성을 보여주는 트리 모양이 창이 없어졌다면</a:t>
            </a:r>
            <a:r>
              <a:rPr lang="en-US" altLang="ko-KR" sz="1600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창의 왼쪽 가장자리에 세로로 된 탭을 사용합니다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혹은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안스</a:t>
            </a:r>
            <a:r>
              <a:rPr lang="ko-KR" altLang="en-US" sz="1600" dirty="0" smtClean="0"/>
              <a:t> 창 메뉴 왼쪽에 </a:t>
            </a:r>
            <a:r>
              <a:rPr lang="en-US" altLang="ko-KR" sz="1600" b="1" dirty="0" smtClean="0"/>
              <a:t>View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 Tool Windows  Project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69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8" idx="3"/>
            <a:endCxn id="6" idx="1"/>
          </p:cNvCxnSpPr>
          <p:nvPr/>
        </p:nvCxnSpPr>
        <p:spPr>
          <a:xfrm flipV="1">
            <a:off x="2734516" y="4725144"/>
            <a:ext cx="764178" cy="427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8" idx="3"/>
            <a:endCxn id="7" idx="1"/>
          </p:cNvCxnSpPr>
          <p:nvPr/>
        </p:nvCxnSpPr>
        <p:spPr>
          <a:xfrm>
            <a:off x="2734516" y="5152546"/>
            <a:ext cx="759160" cy="4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8136" y="4967880"/>
            <a:ext cx="15263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Middleware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MainActivity.java</a:t>
            </a:r>
            <a:r>
              <a:rPr lang="ko-KR" altLang="en-US" dirty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안스에서 이 </a:t>
            </a:r>
            <a:r>
              <a:rPr lang="en-US" altLang="ko-KR" dirty="0"/>
              <a:t>MainActivity.java </a:t>
            </a:r>
            <a:r>
              <a:rPr lang="ko-KR" altLang="en-US" dirty="0" smtClean="0"/>
              <a:t>파일을 찾아가 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파일 이름을 더블 클릭하면</a:t>
            </a:r>
            <a:r>
              <a:rPr lang="en-US" altLang="ko-KR" dirty="0"/>
              <a:t>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탭이 열리고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편집창이</a:t>
            </a:r>
            <a:r>
              <a:rPr lang="ko-KR" altLang="en-US" dirty="0" smtClean="0"/>
              <a:t> 나타나 코드를 보여줍니다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혹은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탭을 열어 </a:t>
            </a:r>
            <a:r>
              <a:rPr lang="en-US" altLang="ko-KR" b="1" dirty="0" smtClean="0"/>
              <a:t>MainActivity.java</a:t>
            </a:r>
            <a:r>
              <a:rPr lang="ko-KR" altLang="en-US" dirty="0" smtClean="0"/>
              <a:t>에 있는 코드를 확인해 보십시오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77156" y="3573016"/>
            <a:ext cx="56240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onCreate</a:t>
            </a:r>
            <a:r>
              <a:rPr lang="en-US" altLang="ko-KR" sz="1600" b="1" dirty="0" smtClean="0"/>
              <a:t>()</a:t>
            </a:r>
            <a:r>
              <a:rPr lang="ko-KR" altLang="en-US" sz="1600" dirty="0" smtClean="0"/>
              <a:t>는 프로그램의 시작점의 역할을 합니다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super</a:t>
            </a:r>
            <a:r>
              <a:rPr lang="ko-KR" altLang="en-US" sz="1600" dirty="0" smtClean="0"/>
              <a:t> 는 상속받은 부모 클래스 함수를 호출하여 실행합니다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화면의 메시지와는 관계가 없습니다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7156" y="4619274"/>
            <a:ext cx="56240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setContentView</a:t>
            </a:r>
            <a:r>
              <a:rPr lang="en-US" altLang="ko-KR" sz="1600" b="1" dirty="0" smtClean="0"/>
              <a:t>()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이름처럼 화면 출력과 관계됩니다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인자로 넘겨주는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R.layout.activity_main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"Hello World!" </a:t>
            </a:r>
            <a:r>
              <a:rPr lang="ko-KR" altLang="en-US" sz="1600" dirty="0" smtClean="0"/>
              <a:t>메시지와 관련이 있을 것을 짐작할 수 있습니다</a:t>
            </a:r>
            <a:r>
              <a:rPr lang="en-US" altLang="ko-KR" sz="1600" dirty="0" smtClean="0"/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8" name="위쪽 화살표 7"/>
          <p:cNvSpPr/>
          <p:nvPr/>
        </p:nvSpPr>
        <p:spPr>
          <a:xfrm>
            <a:off x="1360722" y="5405826"/>
            <a:ext cx="360040" cy="10336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07559" y="6164303"/>
            <a:ext cx="96129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 폴더 트리 구조가 좀 다르죠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괜찮습니다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여러 형태로 나타낼 수 있습니다</a:t>
            </a:r>
            <a:r>
              <a:rPr lang="en-US" altLang="ko-KR" sz="1400" dirty="0" smtClean="0"/>
              <a:t>. Android </a:t>
            </a:r>
            <a:r>
              <a:rPr lang="en-US" altLang="ko-KR" sz="1400" dirty="0" smtClean="0">
                <a:sym typeface="Wingdings" panose="05000000000000000000" pitchFamily="2" charset="2"/>
              </a:rPr>
              <a:t> App </a:t>
            </a:r>
            <a:r>
              <a:rPr lang="ko-KR" altLang="en-US" sz="1400" dirty="0" smtClean="0">
                <a:sym typeface="Wingdings" panose="05000000000000000000" pitchFamily="2" charset="2"/>
              </a:rPr>
              <a:t>선택해보세요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719736" y="4005064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67245" y="4336046"/>
            <a:ext cx="2058952" cy="2450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1" idx="1"/>
            <a:endCxn id="9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아래의 각 창에서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는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구조를 보여주는 형식이 서로 다르죠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34" y="2158147"/>
            <a:ext cx="5878992" cy="3965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07559" y="6164303"/>
            <a:ext cx="96129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 폴더 트리 구조가 좀 다르죠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괜찮습니다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여러 형태로 나타낼 수 있습니다</a:t>
            </a:r>
            <a:r>
              <a:rPr lang="en-US" altLang="ko-KR" sz="1400" dirty="0" smtClean="0"/>
              <a:t>. Android </a:t>
            </a:r>
            <a:r>
              <a:rPr lang="en-US" altLang="ko-KR" sz="1400" dirty="0" smtClean="0">
                <a:sym typeface="Wingdings" panose="05000000000000000000" pitchFamily="2" charset="2"/>
              </a:rPr>
              <a:t> App </a:t>
            </a:r>
            <a:r>
              <a:rPr lang="ko-KR" altLang="en-US" sz="1400" dirty="0" smtClean="0">
                <a:sym typeface="Wingdings" panose="05000000000000000000" pitchFamily="2" charset="2"/>
              </a:rPr>
              <a:t>선택해보세요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99934" y="1604615"/>
            <a:ext cx="58789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Android </a:t>
            </a:r>
            <a:r>
              <a:rPr lang="ko-KR" altLang="en-US" sz="1400" dirty="0" smtClean="0"/>
              <a:t>대신 </a:t>
            </a:r>
            <a:r>
              <a:rPr lang="en-US" altLang="ko-KR" sz="1400" dirty="0" smtClean="0"/>
              <a:t>Project</a:t>
            </a:r>
            <a:r>
              <a:rPr lang="ko-KR" altLang="en-US" sz="1400" dirty="0" smtClean="0"/>
              <a:t>로 설정하고</a:t>
            </a:r>
            <a:r>
              <a:rPr lang="en-US" altLang="ko-KR" sz="1400" dirty="0" smtClean="0"/>
              <a:t>, MainActivity </a:t>
            </a:r>
            <a:r>
              <a:rPr lang="ko-KR" altLang="en-US" sz="1400" dirty="0" smtClean="0"/>
              <a:t>파일을 찾아가보세요</a:t>
            </a:r>
            <a:r>
              <a:rPr lang="en-US" altLang="ko-KR" sz="1400" dirty="0" smtClean="0"/>
              <a:t>.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816514" y="2680298"/>
            <a:ext cx="1647638" cy="1108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4" idx="1"/>
            <a:endCxn id="15" idx="1"/>
          </p:cNvCxnSpPr>
          <p:nvPr/>
        </p:nvCxnSpPr>
        <p:spPr>
          <a:xfrm rot="10800000" flipV="1">
            <a:off x="5816514" y="1758503"/>
            <a:ext cx="83420" cy="1476165"/>
          </a:xfrm>
          <a:prstGeom prst="bentConnector3">
            <a:avLst>
              <a:gd name="adj1" fmla="val 37403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아래의 각 창에서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는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구조를 보여주는 형식이 서로 다르죠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34" y="2158147"/>
            <a:ext cx="5878992" cy="3965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07559" y="6164303"/>
            <a:ext cx="666064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[Android]</a:t>
            </a:r>
            <a:r>
              <a:rPr lang="ko-KR" altLang="en-US" sz="1400" dirty="0"/>
              <a:t>탭은 프로젝트의 파일들을 잘 </a:t>
            </a:r>
            <a:r>
              <a:rPr lang="ko-KR" altLang="en-US" sz="1400" dirty="0" smtClean="0"/>
              <a:t>정리해서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개발자가 많이 필요한 것만 보여줌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99934" y="1604615"/>
            <a:ext cx="58789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폴더에 있는 파일들을 있는 그대로 보여줌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16514" y="2680298"/>
            <a:ext cx="1647638" cy="1108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4" idx="1"/>
            <a:endCxn id="15" idx="1"/>
          </p:cNvCxnSpPr>
          <p:nvPr/>
        </p:nvCxnSpPr>
        <p:spPr>
          <a:xfrm rot="10800000" flipV="1">
            <a:off x="5816514" y="1758503"/>
            <a:ext cx="83420" cy="1476165"/>
          </a:xfrm>
          <a:prstGeom prst="bentConnector3">
            <a:avLst>
              <a:gd name="adj1" fmla="val 37403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activity_main.xml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en-US" altLang="ko-KR" b="1" dirty="0"/>
              <a:t>activity_main.xml </a:t>
            </a:r>
            <a:r>
              <a:rPr lang="ko-KR" altLang="en-US" dirty="0" smtClean="0"/>
              <a:t>파일을 먼저 찾아 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폴더와 파일이 너무 많아서 찾기가 힘들죠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이 파일은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res</a:t>
            </a:r>
            <a:r>
              <a:rPr lang="en-US" altLang="ko-KR" dirty="0" smtClean="0"/>
              <a:t>]</a:t>
            </a:r>
            <a:r>
              <a:rPr lang="ko-KR" altLang="en-US" dirty="0" smtClean="0"/>
              <a:t>폴더 아래에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파일 이름을 더블클릭하거나 </a:t>
            </a:r>
            <a:r>
              <a:rPr lang="en-US" altLang="ko-KR" dirty="0" smtClean="0"/>
              <a:t>[activity_main.xml]</a:t>
            </a:r>
            <a:r>
              <a:rPr lang="ko-KR" altLang="en-US" dirty="0" smtClean="0"/>
              <a:t>탭을 클릭하십시오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276871"/>
            <a:ext cx="8077900" cy="439712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2690960" y="4797152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90960" y="4437111"/>
            <a:ext cx="5040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690960" y="4797152"/>
            <a:ext cx="5040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90960" y="2924944"/>
            <a:ext cx="1172792" cy="4608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39816" y="2924944"/>
            <a:ext cx="117279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activity_main.xml </a:t>
            </a:r>
            <a:r>
              <a:rPr lang="ko-KR" altLang="en-US" dirty="0"/>
              <a:t>이름을 어디서 </a:t>
            </a:r>
            <a:r>
              <a:rPr lang="ko-KR" altLang="en-US" dirty="0" smtClean="0"/>
              <a:t>본 </a:t>
            </a:r>
            <a:r>
              <a:rPr lang="ko-KR" altLang="en-US" dirty="0"/>
              <a:t>적이 있는 것 같은가요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MainActivity.java</a:t>
            </a:r>
            <a:r>
              <a:rPr lang="ko-KR" altLang="en-US" dirty="0"/>
              <a:t>에서 보았던 </a:t>
            </a:r>
            <a:r>
              <a:rPr lang="en-US" altLang="ko-KR" dirty="0" err="1" smtClean="0"/>
              <a:t>R.layout.</a:t>
            </a:r>
            <a:r>
              <a:rPr lang="en-US" altLang="ko-KR" b="1" dirty="0" err="1" smtClean="0"/>
              <a:t>activity_main</a:t>
            </a:r>
            <a:r>
              <a:rPr lang="en-US" altLang="ko-KR" dirty="0" smtClean="0"/>
              <a:t> </a:t>
            </a:r>
            <a:r>
              <a:rPr lang="ko-KR" altLang="en-US" dirty="0"/>
              <a:t>과 같은 </a:t>
            </a:r>
            <a:r>
              <a:rPr lang="ko-KR" altLang="en-US" dirty="0" smtClean="0"/>
              <a:t>부분이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이것이 실제로 </a:t>
            </a:r>
            <a:r>
              <a:rPr lang="en-US" altLang="ko-KR" dirty="0"/>
              <a:t>activity_main.xml</a:t>
            </a:r>
            <a:r>
              <a:rPr lang="ko-KR" altLang="en-US" dirty="0"/>
              <a:t>을 </a:t>
            </a:r>
            <a:r>
              <a:rPr lang="ko-KR" altLang="en-US" dirty="0" smtClean="0"/>
              <a:t>가리키며</a:t>
            </a:r>
            <a:r>
              <a:rPr lang="en-US" altLang="ko-KR" dirty="0"/>
              <a:t>, </a:t>
            </a:r>
            <a:r>
              <a:rPr lang="ko-KR" altLang="en-US" dirty="0"/>
              <a:t>하나의 화면을 보여주는 </a:t>
            </a:r>
            <a:r>
              <a:rPr lang="ko-KR" altLang="en-US" dirty="0" smtClean="0"/>
              <a:t>역할을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276871"/>
            <a:ext cx="8077900" cy="43971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87688" y="3696782"/>
            <a:ext cx="13168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87688" y="4653136"/>
            <a:ext cx="13168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 </a:t>
            </a:r>
            <a:r>
              <a:rPr lang="ko-KR" altLang="en-US" dirty="0"/>
              <a:t>파일과 </a:t>
            </a:r>
            <a:r>
              <a:rPr lang="en-US" altLang="ko-KR" dirty="0" err="1"/>
              <a:t>R.layout.</a:t>
            </a:r>
            <a:r>
              <a:rPr lang="en-US" altLang="ko-KR" b="1" dirty="0" err="1"/>
              <a:t>activity_main</a:t>
            </a:r>
            <a:r>
              <a:rPr lang="en-US" altLang="ko-KR" b="1" dirty="0"/>
              <a:t> </a:t>
            </a:r>
            <a:r>
              <a:rPr lang="ko-KR" altLang="en-US" dirty="0"/>
              <a:t>체크 해보기</a:t>
            </a:r>
            <a:endParaRPr lang="en-US" altLang="ko-KR" dirty="0"/>
          </a:p>
          <a:p>
            <a:pPr lvl="1"/>
            <a:r>
              <a:rPr lang="en-US" altLang="ko-KR" dirty="0"/>
              <a:t>activity_main.xml </a:t>
            </a:r>
            <a:r>
              <a:rPr lang="ko-KR" altLang="en-US" dirty="0"/>
              <a:t>을 더블클릭 해보세요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디자인 혹은 청사진 화면을 확인할 수 있던 </a:t>
            </a:r>
            <a:r>
              <a:rPr lang="en-US" altLang="ko-KR" dirty="0"/>
              <a:t>[activity_main.xml]</a:t>
            </a:r>
            <a:r>
              <a:rPr lang="ko-KR" altLang="en-US" dirty="0"/>
              <a:t>탭이 </a:t>
            </a:r>
            <a:r>
              <a:rPr lang="ko-KR" altLang="en-US" dirty="0" smtClean="0"/>
              <a:t>나타납니다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activity_main.xml</a:t>
            </a:r>
            <a:r>
              <a:rPr lang="ko-KR" altLang="en-US" dirty="0"/>
              <a:t> 에는 앱을 실행할 때 나타난 첫 화면의 모든 정보</a:t>
            </a:r>
            <a:r>
              <a:rPr lang="en-US" altLang="ko-KR" dirty="0"/>
              <a:t>(</a:t>
            </a:r>
            <a:r>
              <a:rPr lang="ko-KR" altLang="en-US" dirty="0"/>
              <a:t>구성요소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)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이제 </a:t>
            </a:r>
            <a:r>
              <a:rPr lang="en-US" altLang="ko-KR" dirty="0"/>
              <a:t>activity_main.xml </a:t>
            </a:r>
            <a:r>
              <a:rPr lang="ko-KR" altLang="en-US" dirty="0"/>
              <a:t>영역 화면 아래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[Code], [Split], [</a:t>
            </a:r>
            <a:r>
              <a:rPr lang="en-US" altLang="ko-KR" dirty="0"/>
              <a:t>Design]</a:t>
            </a:r>
            <a:r>
              <a:rPr lang="ko-KR" altLang="en-US" dirty="0" smtClean="0"/>
              <a:t>탭</a:t>
            </a:r>
            <a:r>
              <a:rPr lang="ko-KR" altLang="en-US" dirty="0"/>
              <a:t>들</a:t>
            </a:r>
            <a:r>
              <a:rPr lang="ko-KR" altLang="en-US" dirty="0" smtClean="0"/>
              <a:t>을 </a:t>
            </a:r>
            <a:r>
              <a:rPr lang="ko-KR" altLang="en-US" dirty="0"/>
              <a:t>번갈아 눌러보세요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84615" y="2762922"/>
            <a:ext cx="38165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[Code]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xml</a:t>
            </a:r>
            <a:r>
              <a:rPr lang="ko-KR" altLang="en-US" sz="1400" dirty="0" smtClean="0"/>
              <a:t>을 수정할 수 있는 화면</a:t>
            </a:r>
            <a:r>
              <a:rPr lang="en-US" altLang="ko-KR" sz="1400" dirty="0" smtClean="0"/>
              <a:t>,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[Design]</a:t>
            </a:r>
            <a:r>
              <a:rPr lang="ko-KR" altLang="en-US" sz="1400" dirty="0" smtClean="0"/>
              <a:t>은 화면 구성 요소를 넣을 수 있는 다자인 화면</a:t>
            </a:r>
            <a:endParaRPr lang="en-US" altLang="ko-KR" sz="1400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[Split]</a:t>
            </a:r>
            <a:r>
              <a:rPr lang="ko-KR" altLang="en-US" sz="1400" dirty="0" smtClean="0"/>
              <a:t>은 둘 다 보여 주는 화면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82088" y="2091865"/>
            <a:ext cx="1081888" cy="37001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63952" y="2091864"/>
            <a:ext cx="980508" cy="37001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8" y="2523436"/>
            <a:ext cx="6904191" cy="417899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027549" y="3047696"/>
            <a:ext cx="648072" cy="31795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09447" y="3047696"/>
            <a:ext cx="648072" cy="317951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84614" y="4733489"/>
            <a:ext cx="3816597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/>
              <a:t>옆의 화면같이 창들을 구성해 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82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6832"/>
            <a:ext cx="10861796" cy="47525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</a:t>
            </a:r>
            <a:r>
              <a:rPr lang="ko-KR" altLang="en-US" b="1" dirty="0" smtClean="0"/>
              <a:t> 탭을 더블 클릭하기</a:t>
            </a:r>
            <a:endParaRPr lang="en-US" altLang="ko-KR" b="1" dirty="0" smtClean="0"/>
          </a:p>
          <a:p>
            <a:pPr lvl="1"/>
            <a:r>
              <a:rPr lang="ko-KR" altLang="en-US" dirty="0" err="1" smtClean="0"/>
              <a:t>안스에는</a:t>
            </a:r>
            <a:r>
              <a:rPr lang="ko-KR" altLang="en-US" dirty="0" smtClean="0"/>
              <a:t> 작은 창들이 많아서</a:t>
            </a:r>
            <a:r>
              <a:rPr lang="en-US" altLang="ko-KR" dirty="0" smtClean="0"/>
              <a:t>, activity_main.xml </a:t>
            </a:r>
            <a:r>
              <a:rPr lang="ko-KR" altLang="en-US" dirty="0" smtClean="0"/>
              <a:t>너무 작게 보일 때가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b="1" dirty="0"/>
              <a:t>activity_main.xml</a:t>
            </a:r>
            <a:r>
              <a:rPr lang="ko-KR" altLang="en-US" b="1" dirty="0"/>
              <a:t> </a:t>
            </a:r>
            <a:r>
              <a:rPr lang="ko-KR" altLang="en-US" dirty="0"/>
              <a:t>탭을 더블 </a:t>
            </a:r>
            <a:r>
              <a:rPr lang="ko-KR" altLang="en-US" dirty="0" smtClean="0"/>
              <a:t>클릭하면 창을 다 채우고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더블 클릭하면 원위치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9616" y="2527433"/>
            <a:ext cx="437754" cy="377932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04853" y="3020233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20136" y="3020232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320136" y="4104129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066858" y="5228549"/>
            <a:ext cx="424805" cy="42239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70033" y="2341624"/>
            <a:ext cx="5966411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/>
              <a:t>이와 같이 화면을 구성하고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각 창을 최소화하고 다시 복구해보십시오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215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</a:t>
            </a:r>
            <a:r>
              <a:rPr lang="ko-KR" altLang="en-US" dirty="0" smtClean="0">
                <a:solidFill>
                  <a:srgbClr val="C00000"/>
                </a:solidFill>
              </a:rPr>
              <a:t>변경하기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[activity_main.xml]</a:t>
            </a:r>
            <a:r>
              <a:rPr lang="ko-KR" altLang="en-US" dirty="0" smtClean="0"/>
              <a:t>탭을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하늘색 </a:t>
            </a:r>
            <a:r>
              <a:rPr lang="en-US" altLang="ko-KR" b="1" dirty="0" smtClean="0"/>
              <a:t>[Select Design Surface] </a:t>
            </a:r>
            <a:r>
              <a:rPr lang="ko-KR" altLang="en-US" dirty="0" smtClean="0"/>
              <a:t>아이콘을 누르고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작업 영역을 </a:t>
            </a:r>
            <a:r>
              <a:rPr lang="en-US" altLang="ko-KR" b="1" dirty="0" smtClean="0"/>
              <a:t>[Design]</a:t>
            </a:r>
            <a:r>
              <a:rPr lang="ko-KR" altLang="en-US" dirty="0" smtClean="0"/>
              <a:t>으로 변경하세요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유사한 화면이 보일 겁니다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05" y="1624240"/>
            <a:ext cx="5921253" cy="496867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743882" y="2375455"/>
            <a:ext cx="288032" cy="648072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5400" y="2391176"/>
            <a:ext cx="1967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Project </a:t>
            </a:r>
            <a:r>
              <a:rPr lang="ko-KR" altLang="en-US" sz="1400" dirty="0" smtClean="0"/>
              <a:t>창 </a:t>
            </a:r>
            <a:r>
              <a:rPr lang="en-US" altLang="ko-KR" sz="1400" dirty="0" smtClean="0"/>
              <a:t>On/Off </a:t>
            </a:r>
            <a:r>
              <a:rPr lang="ko-KR" altLang="en-US" sz="1400" dirty="0" smtClean="0"/>
              <a:t>탭</a:t>
            </a:r>
            <a:endParaRPr lang="ko-KR" altLang="en-US" sz="1400" dirty="0"/>
          </a:p>
        </p:txBody>
      </p:sp>
      <p:sp>
        <p:nvSpPr>
          <p:cNvPr id="17" name="왼쪽 화살표 16"/>
          <p:cNvSpPr/>
          <p:nvPr/>
        </p:nvSpPr>
        <p:spPr>
          <a:xfrm>
            <a:off x="3215680" y="3023527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3242756" y="5380062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88406" y="2813937"/>
            <a:ext cx="260574" cy="728807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90969" y="5053819"/>
            <a:ext cx="249036" cy="1139259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92888" y="3895402"/>
            <a:ext cx="16433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속성</a:t>
            </a:r>
            <a:r>
              <a:rPr lang="en-US" altLang="ko-KR" sz="1400" dirty="0"/>
              <a:t>(Attributes)</a:t>
            </a:r>
            <a:r>
              <a:rPr lang="ko-KR" altLang="en-US" sz="1400" dirty="0"/>
              <a:t>창</a:t>
            </a:r>
          </a:p>
        </p:txBody>
      </p:sp>
      <p:sp>
        <p:nvSpPr>
          <p:cNvPr id="7" name="왼쪽 화살표 6"/>
          <p:cNvSpPr/>
          <p:nvPr/>
        </p:nvSpPr>
        <p:spPr>
          <a:xfrm rot="5400000">
            <a:off x="8147676" y="3725688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04112" y="2572351"/>
            <a:ext cx="1728192" cy="360040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66425" y="1491748"/>
            <a:ext cx="3734788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/>
              <a:t>이제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이와 같이 화면을 구성해 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009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204864"/>
            <a:ext cx="8123064" cy="45309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창들을 다음같이 구성하고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속성을 </a:t>
            </a:r>
            <a:r>
              <a:rPr lang="en-US" altLang="ko-KR" b="1" dirty="0" smtClean="0"/>
              <a:t>'Hello World!'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'</a:t>
            </a:r>
            <a:r>
              <a:rPr lang="ko-KR" altLang="en-US" b="1" dirty="0" smtClean="0"/>
              <a:t>안녕 안드로이드</a:t>
            </a:r>
            <a:r>
              <a:rPr lang="en-US" altLang="ko-KR" b="1" dirty="0" smtClean="0"/>
              <a:t>!</a:t>
            </a:r>
            <a:r>
              <a:rPr lang="en-US" altLang="ko-KR" dirty="0" smtClean="0"/>
              <a:t>'</a:t>
            </a:r>
            <a:r>
              <a:rPr lang="ko-KR" altLang="en-US" dirty="0" smtClean="0"/>
              <a:t>로 수정하십시오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디자인 화면의 메시지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Hello World!]</a:t>
            </a:r>
            <a:r>
              <a:rPr lang="ko-KR" altLang="en-US" dirty="0" smtClean="0"/>
              <a:t>를 먼저 선택해야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수정할 </a:t>
            </a:r>
            <a:r>
              <a:rPr lang="en-US" altLang="ko-KR" dirty="0" smtClean="0"/>
              <a:t>Text field </a:t>
            </a:r>
            <a:r>
              <a:rPr lang="ko-KR" altLang="en-US" dirty="0" smtClean="0"/>
              <a:t>가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상단에 있는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Run</a:t>
            </a:r>
            <a:r>
              <a:rPr lang="en-US" altLang="ko-KR" dirty="0" smtClean="0"/>
              <a:t>](</a:t>
            </a:r>
            <a:r>
              <a:rPr lang="ko-KR" altLang="en-US" dirty="0" smtClean="0"/>
              <a:t>초록색 삼각형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혹은                                  </a:t>
            </a:r>
            <a:r>
              <a:rPr lang="ko-KR" altLang="en-US" dirty="0" err="1" smtClean="0"/>
              <a:t>혹은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&lt;Shift&gt;&lt;F10&gt;</a:t>
            </a:r>
            <a:r>
              <a:rPr lang="ko-KR" altLang="en-US" dirty="0" smtClean="0"/>
              <a:t>으로 실행하십시오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5400000">
            <a:off x="9876599" y="4357745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2832061">
            <a:off x="5640666" y="4437093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5546140" y="2687259"/>
            <a:ext cx="409205" cy="517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47928" y="2204864"/>
            <a:ext cx="518839" cy="4734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35960" y="1485489"/>
            <a:ext cx="1997591" cy="647367"/>
            <a:chOff x="6528048" y="1485489"/>
            <a:chExt cx="1997591" cy="64736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8048" y="1485489"/>
              <a:ext cx="1997591" cy="647367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7248128" y="1638434"/>
              <a:ext cx="288032" cy="49442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9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"Hello World"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안녕 안드로이드</a:t>
            </a:r>
            <a:r>
              <a:rPr lang="en-US" altLang="ko-KR" dirty="0" smtClean="0"/>
              <a:t>"</a:t>
            </a:r>
            <a:r>
              <a:rPr lang="ko-KR" altLang="en-US" dirty="0" smtClean="0"/>
              <a:t>가 잘 보이나요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글자들이 혹시 잘리지는 않았나요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39012"/>
            <a:ext cx="3858163" cy="6516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546714"/>
            <a:ext cx="2287679" cy="397407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279576" y="2420888"/>
            <a:ext cx="576064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27649" y="2342909"/>
            <a:ext cx="15121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/>
              <a:t>필요하면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en-US" altLang="ko-KR" sz="1400" dirty="0" smtClean="0"/>
              <a:t>Power On </a:t>
            </a:r>
          </a:p>
          <a:p>
            <a:pPr latinLnBrk="0"/>
            <a:r>
              <a:rPr lang="ko-KR" altLang="en-US" sz="1400" dirty="0" smtClean="0"/>
              <a:t>전원을 켜주세요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04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(Apache 2.0 License)</a:t>
            </a:r>
          </a:p>
          <a:p>
            <a:pPr lvl="1"/>
            <a:r>
              <a:rPr lang="en-US" altLang="ko-KR" dirty="0" smtClean="0"/>
              <a:t>Java, Kotlin –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(Kotlin – </a:t>
            </a:r>
            <a:r>
              <a:rPr lang="ko-KR" altLang="en-US" dirty="0" smtClean="0"/>
              <a:t>가상 머신 위에서 동작할 수 있는 최신 언어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컴포넌트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스마트폰을 위한 플랫폼으로 개발자가 필요한 모든 컴포넌트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간의 연동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앱 사이의 연동을 쉽게 할 수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앱의 기능을 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리눅스 기반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기기와 호환성이 좋음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8" idx="3"/>
            <a:endCxn id="6" idx="1"/>
          </p:cNvCxnSpPr>
          <p:nvPr/>
        </p:nvCxnSpPr>
        <p:spPr>
          <a:xfrm flipV="1">
            <a:off x="2734516" y="4725144"/>
            <a:ext cx="764178" cy="427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8" idx="3"/>
            <a:endCxn id="7" idx="1"/>
          </p:cNvCxnSpPr>
          <p:nvPr/>
        </p:nvCxnSpPr>
        <p:spPr>
          <a:xfrm>
            <a:off x="2734516" y="5152546"/>
            <a:ext cx="759160" cy="4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8136" y="4967880"/>
            <a:ext cx="15263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Middleware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3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573785"/>
            <a:ext cx="7498804" cy="50841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혹시 텍스트의 일부분만 보이나요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textAlignment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Center,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30sp, </a:t>
            </a:r>
            <a:r>
              <a:rPr lang="ko-KR" altLang="en-US" dirty="0" smtClean="0"/>
              <a:t>빨간색으로 설정하고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앱을 다시 실행하십시오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2832061">
            <a:off x="6360745" y="3749201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작업 영역을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Design</a:t>
            </a:r>
            <a:r>
              <a:rPr lang="en-US" altLang="ko-KR" dirty="0" smtClean="0"/>
              <a:t>]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[Code]</a:t>
            </a:r>
            <a:r>
              <a:rPr lang="ko-KR" altLang="en-US" dirty="0" smtClean="0"/>
              <a:t>를 선택한 후</a:t>
            </a:r>
            <a:r>
              <a:rPr lang="en-US" altLang="ko-KR" dirty="0" smtClean="0"/>
              <a:t>, </a:t>
            </a:r>
            <a:r>
              <a:rPr lang="ko-KR" altLang="en-US" dirty="0"/>
              <a:t>소스코드를 직접 수정할  수도 있습니다</a:t>
            </a:r>
            <a:r>
              <a:rPr lang="en-US" altLang="ko-KR" dirty="0"/>
              <a:t>.  </a:t>
            </a:r>
          </a:p>
          <a:p>
            <a:r>
              <a:rPr lang="en-US" altLang="ko-KR" dirty="0" smtClean="0"/>
              <a:t>"</a:t>
            </a:r>
            <a:r>
              <a:rPr lang="en-US" altLang="ko-KR" b="1" dirty="0" smtClean="0"/>
              <a:t>Good morning\n</a:t>
            </a:r>
            <a:r>
              <a:rPr lang="ko-KR" altLang="en-US" b="1" dirty="0" smtClean="0"/>
              <a:t>안드로이드</a:t>
            </a:r>
            <a:r>
              <a:rPr lang="en-US" altLang="ko-KR" b="1" dirty="0" smtClean="0"/>
              <a:t>!"</a:t>
            </a:r>
            <a:r>
              <a:rPr lang="ko-KR" altLang="en-US" dirty="0" smtClean="0"/>
              <a:t>으로 수정하고 다시 실행해보십시오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8955" y="859590"/>
            <a:ext cx="720080" cy="301158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3392" y="1862391"/>
            <a:ext cx="7335793" cy="4810210"/>
            <a:chOff x="4340866" y="1839410"/>
            <a:chExt cx="7335793" cy="4810210"/>
          </a:xfrm>
        </p:grpSpPr>
        <p:sp>
          <p:nvSpPr>
            <p:cNvPr id="12" name="위쪽 화살표 11"/>
            <p:cNvSpPr/>
            <p:nvPr/>
          </p:nvSpPr>
          <p:spPr>
            <a:xfrm rot="16200000">
              <a:off x="6113160" y="3848471"/>
              <a:ext cx="360040" cy="4320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쪽 화살표 13"/>
            <p:cNvSpPr/>
            <p:nvPr/>
          </p:nvSpPr>
          <p:spPr>
            <a:xfrm>
              <a:off x="10056440" y="2856759"/>
              <a:ext cx="396044" cy="58154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66" y="1839410"/>
              <a:ext cx="7335793" cy="481021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3544" y="5516952"/>
              <a:ext cx="3248005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Alignment Center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설정한 것이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xml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파일에 코드로 있는지 확인하십시오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46294" y="3501008"/>
              <a:ext cx="3342194" cy="6159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40416" y="2924944"/>
              <a:ext cx="612068" cy="42297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작업 영역을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Design</a:t>
            </a:r>
            <a:r>
              <a:rPr lang="en-US" altLang="ko-KR" dirty="0" smtClean="0"/>
              <a:t>]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[Code]</a:t>
            </a:r>
            <a:r>
              <a:rPr lang="ko-KR" altLang="en-US" dirty="0" smtClean="0"/>
              <a:t>를 선택한 후</a:t>
            </a:r>
            <a:r>
              <a:rPr lang="en-US" altLang="ko-KR" dirty="0" smtClean="0"/>
              <a:t>, </a:t>
            </a:r>
            <a:r>
              <a:rPr lang="ko-KR" altLang="en-US" dirty="0"/>
              <a:t>소스코드를 직접 수정할  수도 있습니다</a:t>
            </a:r>
            <a:r>
              <a:rPr lang="en-US" altLang="ko-KR" dirty="0"/>
              <a:t>.  </a:t>
            </a:r>
          </a:p>
          <a:p>
            <a:r>
              <a:rPr lang="en-US" altLang="ko-KR" dirty="0" smtClean="0"/>
              <a:t>"</a:t>
            </a:r>
            <a:r>
              <a:rPr lang="en-US" altLang="ko-KR" b="1" dirty="0" smtClean="0"/>
              <a:t>Good morning\n</a:t>
            </a:r>
            <a:r>
              <a:rPr lang="ko-KR" altLang="en-US" b="1" dirty="0" smtClean="0"/>
              <a:t>안드로이드</a:t>
            </a:r>
            <a:r>
              <a:rPr lang="en-US" altLang="ko-KR" b="1" dirty="0" smtClean="0"/>
              <a:t>!"</a:t>
            </a:r>
            <a:r>
              <a:rPr lang="ko-KR" altLang="en-US" dirty="0" smtClean="0"/>
              <a:t>으로 수정하고 다시 실행해보십시오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8955" y="859590"/>
            <a:ext cx="720080" cy="301158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3392" y="1862391"/>
            <a:ext cx="7335793" cy="4810210"/>
            <a:chOff x="4340866" y="1839410"/>
            <a:chExt cx="7335793" cy="4810210"/>
          </a:xfrm>
        </p:grpSpPr>
        <p:sp>
          <p:nvSpPr>
            <p:cNvPr id="12" name="위쪽 화살표 11"/>
            <p:cNvSpPr/>
            <p:nvPr/>
          </p:nvSpPr>
          <p:spPr>
            <a:xfrm rot="16200000">
              <a:off x="6113160" y="3848471"/>
              <a:ext cx="360040" cy="4320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쪽 화살표 13"/>
            <p:cNvSpPr/>
            <p:nvPr/>
          </p:nvSpPr>
          <p:spPr>
            <a:xfrm>
              <a:off x="10056440" y="2856759"/>
              <a:ext cx="396044" cy="58154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66" y="1839410"/>
              <a:ext cx="7335793" cy="481021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3544" y="5516952"/>
              <a:ext cx="3248005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Alignment Center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설정한 것이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xml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파일에 코드로 있는지 확인하십시오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46294" y="3501008"/>
              <a:ext cx="3342194" cy="6159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40416" y="2924944"/>
              <a:ext cx="612068" cy="42297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93" y="1862391"/>
            <a:ext cx="2297329" cy="4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[JOY] </a:t>
            </a:r>
            <a:r>
              <a:rPr lang="ko-KR" altLang="en-US" dirty="0"/>
              <a:t>소스 코드 글자 크기가 너무 작아요</a:t>
            </a:r>
            <a:r>
              <a:rPr lang="en-US" altLang="ko-KR" dirty="0"/>
              <a:t>?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안스의</a:t>
            </a:r>
            <a:r>
              <a:rPr lang="ko-KR" altLang="en-US" dirty="0" smtClean="0"/>
              <a:t> 상단 메뉴 중에서 </a:t>
            </a:r>
            <a:r>
              <a:rPr lang="en-US" altLang="ko-KR" dirty="0" smtClean="0"/>
              <a:t>[File </a:t>
            </a:r>
            <a:r>
              <a:rPr lang="en-US" altLang="ko-KR" dirty="0" smtClean="0">
                <a:sym typeface="Wingdings" panose="05000000000000000000" pitchFamily="2" charset="2"/>
              </a:rPr>
              <a:t> Settings]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설정화면이</a:t>
            </a:r>
            <a:r>
              <a:rPr lang="ko-KR" altLang="en-US" dirty="0" smtClean="0">
                <a:sym typeface="Wingdings" panose="05000000000000000000" pitchFamily="2" charset="2"/>
              </a:rPr>
              <a:t>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설정화면의</a:t>
            </a:r>
            <a:r>
              <a:rPr lang="ko-KR" altLang="en-US" dirty="0" smtClean="0">
                <a:sym typeface="Wingdings" panose="05000000000000000000" pitchFamily="2" charset="2"/>
              </a:rPr>
              <a:t> 왼쪽 창에서 </a:t>
            </a:r>
            <a:r>
              <a:rPr lang="en-US" altLang="ko-KR" dirty="0" smtClean="0">
                <a:sym typeface="Wingdings" panose="05000000000000000000" pitchFamily="2" charset="2"/>
              </a:rPr>
              <a:t>[Editor  Font]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'Font' </a:t>
            </a:r>
            <a:r>
              <a:rPr lang="ko-KR" altLang="en-US" dirty="0" smtClean="0">
                <a:sym typeface="Wingdings" panose="05000000000000000000" pitchFamily="2" charset="2"/>
              </a:rPr>
              <a:t>항목에서 </a:t>
            </a:r>
            <a:r>
              <a:rPr lang="en-US" altLang="ko-KR" dirty="0" smtClean="0">
                <a:sym typeface="Wingdings" panose="05000000000000000000" pitchFamily="2" charset="2"/>
              </a:rPr>
              <a:t>'Consolas'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D2Coding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'Size'</a:t>
            </a:r>
            <a:r>
              <a:rPr lang="ko-KR" altLang="en-US" dirty="0" smtClean="0">
                <a:sym typeface="Wingdings" panose="05000000000000000000" pitchFamily="2" charset="2"/>
              </a:rPr>
              <a:t>도 적절히 입력하고</a:t>
            </a:r>
            <a:r>
              <a:rPr lang="en-US" altLang="ko-KR" dirty="0" smtClean="0">
                <a:sym typeface="Wingdings" panose="05000000000000000000" pitchFamily="2" charset="2"/>
              </a:rPr>
              <a:t>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 D2Coding' </a:t>
            </a:r>
            <a:r>
              <a:rPr lang="ko-KR" altLang="en-US" dirty="0" smtClean="0">
                <a:sym typeface="Wingdings" panose="05000000000000000000" pitchFamily="2" charset="2"/>
              </a:rPr>
              <a:t>폰트는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여기서</a:t>
            </a:r>
            <a:r>
              <a:rPr lang="ko-KR" altLang="en-US" dirty="0" smtClean="0">
                <a:sym typeface="Wingdings" panose="05000000000000000000" pitchFamily="2" charset="2"/>
              </a:rPr>
              <a:t> 다운 받을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653824"/>
            <a:ext cx="6218964" cy="3866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76" y="2653823"/>
            <a:ext cx="4772442" cy="38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버튼을 추가하기 전에</a:t>
            </a:r>
            <a:r>
              <a:rPr lang="en-US" altLang="ko-KR" dirty="0" smtClean="0"/>
              <a:t>, [Design]</a:t>
            </a:r>
            <a:r>
              <a:rPr lang="ko-KR" altLang="en-US" dirty="0" smtClean="0"/>
              <a:t>화면에서 메시지를 선택한 다음 키보드의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누릅니다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/>
              <a:t>버튼을 추가하기 </a:t>
            </a:r>
            <a:r>
              <a:rPr lang="ko-KR" altLang="en-US" b="1" dirty="0" smtClean="0"/>
              <a:t>전에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ko-KR" altLang="en-US" dirty="0"/>
              <a:t>디자인 화면 위쪽에 있는 </a:t>
            </a:r>
            <a:r>
              <a:rPr lang="ko-KR" altLang="en-US" b="1" dirty="0"/>
              <a:t>자석 모양의 아이콘</a:t>
            </a:r>
            <a:r>
              <a:rPr lang="en-US" altLang="ko-KR" b="1" dirty="0"/>
              <a:t>(Enable </a:t>
            </a:r>
            <a:r>
              <a:rPr lang="en-US" altLang="ko-KR" b="1" dirty="0" err="1"/>
              <a:t>Autoconnection</a:t>
            </a:r>
            <a:r>
              <a:rPr lang="en-US" altLang="ko-KR" b="1" dirty="0"/>
              <a:t> to Parent)</a:t>
            </a:r>
            <a:r>
              <a:rPr lang="ko-KR" altLang="en-US" dirty="0"/>
              <a:t>을 클릭하여 금지 모양을 </a:t>
            </a:r>
            <a:r>
              <a:rPr lang="ko-KR" altLang="en-US" dirty="0" smtClean="0"/>
              <a:t>삭제하여 요소들을 좀 더 쉽게 배치하게 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[Design]</a:t>
            </a:r>
            <a:r>
              <a:rPr lang="ko-KR" altLang="en-US" dirty="0" smtClean="0"/>
              <a:t>화면 왼쪽에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Palette </a:t>
            </a:r>
            <a:r>
              <a:rPr lang="ko-KR" altLang="en-US" b="1" dirty="0" smtClean="0"/>
              <a:t>팔레트</a:t>
            </a:r>
            <a:r>
              <a:rPr lang="ko-KR" altLang="en-US" dirty="0" smtClean="0"/>
              <a:t>에는 화면에 추가할 수 있는 구성 요소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TextView</a:t>
            </a:r>
            <a:r>
              <a:rPr lang="en-US" altLang="ko-KR" b="1" dirty="0" smtClean="0"/>
              <a:t>, Button …)</a:t>
            </a:r>
            <a:r>
              <a:rPr lang="ko-KR" altLang="en-US" dirty="0" smtClean="0"/>
              <a:t>들을 마우스로 끌어서 추가할 수 있습니다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68564" y="3109831"/>
            <a:ext cx="5832648" cy="3410033"/>
            <a:chOff x="4799856" y="3094459"/>
            <a:chExt cx="5832648" cy="34100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9856" y="3094459"/>
              <a:ext cx="5832648" cy="3410033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951984" y="4725144"/>
              <a:ext cx="1800200" cy="1152128"/>
            </a:xfrm>
            <a:prstGeom prst="roundRect">
              <a:avLst/>
            </a:prstGeom>
            <a:solidFill>
              <a:srgbClr val="92D050">
                <a:alpha val="39000"/>
              </a:srgb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99856" y="4293096"/>
              <a:ext cx="1152128" cy="432048"/>
            </a:xfrm>
            <a:prstGeom prst="roundRect">
              <a:avLst/>
            </a:prstGeom>
            <a:solidFill>
              <a:srgbClr val="FFFF00">
                <a:alpha val="15000"/>
              </a:srgbClr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아래쪽 화살표 10"/>
            <p:cNvSpPr/>
            <p:nvPr/>
          </p:nvSpPr>
          <p:spPr>
            <a:xfrm rot="10800000">
              <a:off x="8184232" y="5013176"/>
              <a:ext cx="432048" cy="43437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3071664" y="1741989"/>
            <a:ext cx="1440160" cy="345005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79212" y="1741989"/>
            <a:ext cx="2347455" cy="334234"/>
          </a:xfrm>
          <a:prstGeom prst="roundRect">
            <a:avLst/>
          </a:prstGeom>
          <a:solidFill>
            <a:srgbClr val="92D05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47928" y="1196751"/>
            <a:ext cx="2160239" cy="314611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화면을 아래와 같이 구성하고</a:t>
            </a:r>
            <a:r>
              <a:rPr lang="en-US" altLang="ko-KR" dirty="0" smtClean="0"/>
              <a:t>, Hello Word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Good Morning\n</a:t>
            </a:r>
            <a:r>
              <a:rPr lang="ko-KR" altLang="en-US" dirty="0" smtClean="0"/>
              <a:t>안드로이드 버튼이 있다면 삭제하십시오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버튼을 선택하고 키보드의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선택하거나 우클릭하여 나타난 메뉴에서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팔레트에서 </a:t>
            </a:r>
            <a:r>
              <a:rPr lang="en-US" altLang="ko-KR" b="1" dirty="0" smtClean="0"/>
              <a:t>[Common]</a:t>
            </a:r>
            <a:r>
              <a:rPr lang="ko-KR" altLang="en-US" b="1" dirty="0" smtClean="0"/>
              <a:t>을 클릭하고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[Button]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누르고 끌어다가 화면 가운데로 끌어가면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아래</a:t>
            </a:r>
            <a:r>
              <a:rPr lang="en-US" altLang="ko-KR" dirty="0"/>
              <a:t> </a:t>
            </a:r>
            <a:r>
              <a:rPr lang="ko-KR" altLang="en-US" dirty="0" smtClean="0"/>
              <a:t>좌우로 </a:t>
            </a:r>
            <a:r>
              <a:rPr lang="ko-KR" altLang="en-US" dirty="0" err="1" smtClean="0"/>
              <a:t>안내선이</a:t>
            </a:r>
            <a:r>
              <a:rPr lang="ko-KR" altLang="en-US" dirty="0" smtClean="0"/>
              <a:t> 표시됩니다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안내선을</a:t>
            </a:r>
            <a:r>
              <a:rPr lang="ko-KR" altLang="en-US" dirty="0" smtClean="0"/>
              <a:t> 이용하여 버튼을 가운데에 놓습니다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오른쪽 속성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항목을 찾아서</a:t>
            </a:r>
            <a:r>
              <a:rPr lang="en-US" altLang="ko-KR" dirty="0" smtClean="0"/>
              <a:t>, 'Button'</a:t>
            </a:r>
            <a:r>
              <a:rPr lang="ko-KR" altLang="en-US" dirty="0" smtClean="0"/>
              <a:t>을 지우고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이라고 입력하십시오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위에 표시 글자도 변경이 됩니다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24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[Run] </a:t>
            </a:r>
            <a:r>
              <a:rPr lang="ko-KR" altLang="en-US" dirty="0" smtClean="0"/>
              <a:t>버튼을 눌러 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실행하십시오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19736" y="884289"/>
            <a:ext cx="5256584" cy="312463"/>
          </a:xfrm>
          <a:prstGeom prst="roundRect">
            <a:avLst/>
          </a:prstGeom>
          <a:solidFill>
            <a:srgbClr val="FF0000">
              <a:alpha val="15000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99656" y="1769153"/>
            <a:ext cx="4734982" cy="277767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91944" y="2071358"/>
            <a:ext cx="3096344" cy="317297"/>
          </a:xfrm>
          <a:prstGeom prst="roundRect">
            <a:avLst/>
          </a:prstGeom>
          <a:solidFill>
            <a:srgbClr val="92D05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직사각형 5"/>
          <p:cNvSpPr/>
          <p:nvPr/>
        </p:nvSpPr>
        <p:spPr>
          <a:xfrm>
            <a:off x="1820481" y="3994836"/>
            <a:ext cx="312262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자석 모양 아이콘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olidFill>
                  <a:srgbClr val="C00000"/>
                </a:solidFill>
              </a:rPr>
              <a:t>(Turn On </a:t>
            </a:r>
            <a:r>
              <a:rPr lang="en-US" altLang="ko-KR" sz="1400" dirty="0" err="1">
                <a:solidFill>
                  <a:srgbClr val="C00000"/>
                </a:solidFill>
              </a:rPr>
              <a:t>AutoConnect</a:t>
            </a:r>
            <a:r>
              <a:rPr lang="en-US" altLang="ko-KR" sz="1400" dirty="0">
                <a:solidFill>
                  <a:srgbClr val="C00000"/>
                </a:solidFill>
              </a:rPr>
              <a:t>) </a:t>
            </a:r>
            <a:r>
              <a:rPr lang="ko-KR" altLang="en-US" sz="1400" dirty="0"/>
              <a:t>금지라면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클릭해서 </a:t>
            </a:r>
            <a:r>
              <a:rPr lang="ko-KR" altLang="en-US" sz="1400" dirty="0" smtClean="0"/>
              <a:t>금지를 </a:t>
            </a:r>
            <a:r>
              <a:rPr lang="ko-KR" altLang="en-US" sz="1400" dirty="0"/>
              <a:t>풀어 주세요</a:t>
            </a:r>
            <a:r>
              <a:rPr lang="en-US" altLang="ko-KR" sz="1400" dirty="0"/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30" y="2643584"/>
            <a:ext cx="6226080" cy="371126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943101" y="3338636"/>
            <a:ext cx="6703677" cy="1997235"/>
            <a:chOff x="4848960" y="3340929"/>
            <a:chExt cx="6703677" cy="199723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752184" y="4733500"/>
              <a:ext cx="1490035" cy="604664"/>
            </a:xfrm>
            <a:prstGeom prst="roundRect">
              <a:avLst/>
            </a:prstGeom>
            <a:solidFill>
              <a:srgbClr val="FFFF00">
                <a:alpha val="39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333553" y="3340929"/>
              <a:ext cx="1922854" cy="553773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514027" y="3445912"/>
              <a:ext cx="286463" cy="34542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12" idx="2"/>
              <a:endCxn id="6" idx="3"/>
            </p:cNvCxnSpPr>
            <p:nvPr/>
          </p:nvCxnSpPr>
          <p:spPr>
            <a:xfrm rot="5400000">
              <a:off x="5965546" y="2674748"/>
              <a:ext cx="575128" cy="2808299"/>
            </a:xfrm>
            <a:prstGeom prst="bentConnector2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9536061" y="3654128"/>
              <a:ext cx="2016576" cy="351684"/>
            </a:xfrm>
            <a:prstGeom prst="roundRect">
              <a:avLst/>
            </a:prstGeom>
            <a:solidFill>
              <a:srgbClr val="92D050">
                <a:alpha val="39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'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1' </a:t>
            </a:r>
            <a:r>
              <a:rPr lang="ko-KR" altLang="en-US" dirty="0" smtClean="0"/>
              <a:t>버튼이 잘 나타났죠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이제 버튼을 누르면 메시지가 나타나도록 해보겠습니다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23" y="1160110"/>
            <a:ext cx="2872989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ko-KR" altLang="en-US" dirty="0" smtClean="0"/>
              <a:t>이번에는 아래 단말기에 나타난 것처럼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누르면 메시지가 나타나도록 하려고 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버튼을 누르면 메시지가 나타나는 것은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이벤트를 처리한다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개념입니다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C00000"/>
                </a:solidFill>
              </a:rPr>
              <a:t>Event Driven Programming</a:t>
            </a:r>
            <a:r>
              <a:rPr lang="ko-KR" altLang="en-US" dirty="0" smtClean="0"/>
              <a:t>이라고 부릅니다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버튼을 누르는 것 혹은 텍스트를 입력하는 것을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</a:t>
            </a:r>
            <a:r>
              <a:rPr lang="ko-KR" altLang="en-US" dirty="0" smtClean="0"/>
              <a:t>라고 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이런 이벤트가 일어났을 때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이벤트를 처리하는 방식으로 코딩</a:t>
            </a:r>
            <a:r>
              <a:rPr lang="ko-KR" altLang="en-US" dirty="0" smtClean="0"/>
              <a:t>을 작성하는 것입니다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이런 코딩은 모두 </a:t>
            </a:r>
            <a:r>
              <a:rPr lang="ko-KR" altLang="en-US" b="1" dirty="0" smtClean="0"/>
              <a:t>자바</a:t>
            </a:r>
            <a:r>
              <a:rPr lang="ko-KR" altLang="en-US" dirty="0" smtClean="0"/>
              <a:t> 언어를 사용합니다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문제는 버튼은 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이벤트도 여기서 일어나며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이벤트를 처리하는 자바 코딩은 </a:t>
            </a:r>
            <a:r>
              <a:rPr lang="en-US" altLang="ko-KR" b="1" dirty="0" smtClean="0"/>
              <a:t>MainActivity.java</a:t>
            </a:r>
            <a:r>
              <a:rPr lang="ko-KR" altLang="en-US" dirty="0" smtClean="0"/>
              <a:t>에서 해야합니다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버튼에서 일어난 </a:t>
            </a:r>
            <a:r>
              <a:rPr lang="ko-KR" altLang="en-US" b="1" dirty="0" smtClean="0"/>
              <a:t>이벤트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자바</a:t>
            </a:r>
            <a:r>
              <a:rPr lang="ko-KR" altLang="en-US" dirty="0" smtClean="0"/>
              <a:t> 소스 파일에서 처리하는 과정입니다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읽어 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914400" lvl="1" indent="-457200" latinLnBrk="0">
              <a:buAutoNum type="arabicPeriod"/>
            </a:pPr>
            <a:r>
              <a:rPr lang="en-US" altLang="ko-KR" b="1" dirty="0" smtClean="0"/>
              <a:t>XML </a:t>
            </a:r>
            <a:r>
              <a:rPr lang="ko-KR" altLang="en-US" b="1" dirty="0" smtClean="0"/>
              <a:t>레이아웃 파일의 버튼에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 값 넣기</a:t>
            </a:r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b="1" dirty="0" err="1" smtClean="0">
                <a:solidFill>
                  <a:srgbClr val="C00000"/>
                </a:solidFill>
              </a:rPr>
              <a:t>activity.main_xml</a:t>
            </a:r>
            <a:r>
              <a:rPr lang="ko-KR" altLang="en-US" dirty="0" smtClean="0"/>
              <a:t>에 있는 버튼에 </a:t>
            </a:r>
            <a:r>
              <a:rPr lang="en-US" altLang="ko-KR" b="1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값으로 </a:t>
            </a:r>
            <a:r>
              <a:rPr lang="ko-KR" altLang="en-US" b="1" dirty="0" smtClean="0"/>
              <a:t>클릭 이벤트를 처리할 함수 이름을 입력합니다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</a:p>
          <a:p>
            <a:pPr marL="914400" lvl="1" indent="-457200">
              <a:buAutoNum type="arabicPeriod"/>
            </a:pPr>
            <a:r>
              <a:rPr lang="ko-KR" altLang="en-US" b="1" dirty="0" smtClean="0"/>
              <a:t>소스 파일</a:t>
            </a:r>
            <a:r>
              <a:rPr lang="en-US" altLang="ko-KR" b="1" dirty="0" smtClean="0"/>
              <a:t>(MainActivity.java)</a:t>
            </a:r>
            <a:r>
              <a:rPr lang="ko-KR" altLang="en-US" b="1" dirty="0" smtClean="0"/>
              <a:t>에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 처리 함수 추가하기</a:t>
            </a:r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b="1" dirty="0" smtClean="0">
                <a:solidFill>
                  <a:srgbClr val="C00000"/>
                </a:solidFill>
              </a:rPr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열고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에서 지정한 함수를 추가합니다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 함수의 이름은 위에서 넣은 </a:t>
            </a:r>
            <a:r>
              <a:rPr lang="en-US" altLang="ko-KR" b="1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값과 같아야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altLang="ko-KR" dirty="0" smtClean="0"/>
              <a:t>[activity_main.xml] </a:t>
            </a:r>
            <a:r>
              <a:rPr lang="ko-KR" altLang="en-US" dirty="0" smtClean="0"/>
              <a:t>탭에서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인사합시다</a:t>
            </a:r>
            <a:r>
              <a:rPr lang="en-US" altLang="ko-KR" b="1" dirty="0" smtClean="0"/>
              <a:t>'' </a:t>
            </a:r>
            <a:r>
              <a:rPr lang="ko-KR" altLang="en-US" dirty="0" smtClean="0"/>
              <a:t>버튼을 누른 상태로 속성 창에서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ko-KR" altLang="en-US" dirty="0" smtClean="0"/>
              <a:t>이라는 속성을 찾아 보세요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속성 창의 스크롤을 아래로 내려야 보일 수도 있습니다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값을 지정하면 이 버튼이 눌러졌을 때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클릭이 일어났을 때</a:t>
            </a:r>
            <a:r>
              <a:rPr lang="en-US" altLang="ko-KR" dirty="0" smtClean="0"/>
              <a:t>), 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찾아 실행하게 됩니다</a:t>
            </a:r>
            <a:r>
              <a:rPr lang="en-US" altLang="ko-KR" dirty="0" smtClean="0"/>
              <a:t>.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빨간색으로 표시된 오류 표시가 나타납니다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b="1" dirty="0" smtClean="0"/>
              <a:t>onButton1Clicked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메소드가 없다는 말입니다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우리가 이제 구현해야 합니다</a:t>
            </a:r>
            <a:r>
              <a:rPr lang="en-US" altLang="ko-KR" dirty="0" smtClean="0"/>
              <a:t>.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또한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도 입력하면 즉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경고</a:t>
            </a:r>
            <a:r>
              <a:rPr lang="en-US" altLang="ko-KR" dirty="0" smtClean="0"/>
              <a:t>(Warning – </a:t>
            </a:r>
            <a:r>
              <a:rPr lang="ko-KR" altLang="en-US" dirty="0" smtClean="0"/>
              <a:t>노란색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뜨게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이런 </a:t>
            </a:r>
            <a:r>
              <a:rPr lang="en-US" altLang="ko-KR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res/strings.xml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key/value</a:t>
            </a:r>
            <a:br>
              <a:rPr lang="en-US" altLang="ko-KR" dirty="0" smtClean="0"/>
            </a:br>
            <a:r>
              <a:rPr lang="ko-KR" altLang="en-US" dirty="0" smtClean="0"/>
              <a:t>형식으로 넣어 주어야 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dirty="0" smtClean="0">
                <a:solidFill>
                  <a:srgbClr val="C00000"/>
                </a:solidFill>
              </a:rPr>
              <a:t>key</a:t>
            </a:r>
            <a:r>
              <a:rPr lang="ko-KR" altLang="en-US" dirty="0" smtClean="0"/>
              <a:t>는 우리가 소스 코드에서 사용할 이름이고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value</a:t>
            </a:r>
            <a:r>
              <a:rPr lang="ko-KR" altLang="en-US" dirty="0" smtClean="0"/>
              <a:t>는 실제로 화면에 보이는 모양입니다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여기서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해당하고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key</a:t>
            </a:r>
            <a:r>
              <a:rPr lang="ko-KR" altLang="en-US" dirty="0" smtClean="0"/>
              <a:t>로는 </a:t>
            </a:r>
            <a:r>
              <a:rPr lang="en-US" altLang="ko-KR" b="1" dirty="0" smtClean="0">
                <a:solidFill>
                  <a:srgbClr val="C00000"/>
                </a:solidFill>
              </a:rPr>
              <a:t>greet</a:t>
            </a:r>
            <a:r>
              <a:rPr lang="ko-KR" altLang="en-US" dirty="0" smtClean="0"/>
              <a:t>라고 설정했습니다</a:t>
            </a:r>
            <a:r>
              <a:rPr lang="en-US" altLang="ko-KR" dirty="0" smtClean="0"/>
              <a:t>. </a:t>
            </a:r>
          </a:p>
          <a:p>
            <a:pPr marL="0" indent="0" latinLnBrk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079" y="2328501"/>
            <a:ext cx="6058425" cy="419136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32104" y="4293096"/>
            <a:ext cx="504056" cy="504056"/>
          </a:xfrm>
          <a:prstGeom prst="roundRect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2348" y="5733256"/>
            <a:ext cx="504056" cy="504056"/>
          </a:xfrm>
          <a:prstGeom prst="roundRect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1"/>
            <a:endCxn id="11" idx="0"/>
          </p:cNvCxnSpPr>
          <p:nvPr/>
        </p:nvCxnSpPr>
        <p:spPr>
          <a:xfrm rot="10800000" flipV="1">
            <a:off x="6064376" y="4545124"/>
            <a:ext cx="967728" cy="1188132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7536160" y="4293096"/>
            <a:ext cx="1800200" cy="216023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(Apache 2.0 License)</a:t>
            </a:r>
          </a:p>
          <a:p>
            <a:pPr lvl="1"/>
            <a:r>
              <a:rPr lang="en-US" altLang="ko-KR" dirty="0" smtClean="0"/>
              <a:t>Java, Kotlin –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(Kotlin – </a:t>
            </a:r>
            <a:r>
              <a:rPr lang="ko-KR" altLang="en-US" dirty="0" smtClean="0"/>
              <a:t>가상 머신 위에서 동작할 수 있는 최신 언어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컴포넌트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스마트폰을 위한 플랫폼으로 개발자가 필요한 모든 컴포넌트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간의 연동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앱 사이의 연동을 쉽게 할 수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앱의 기능을 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리눅스 기반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기기와 호환성이 좋음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리눅스 커널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5" idx="3"/>
          </p:cNvCxnSpPr>
          <p:nvPr/>
        </p:nvCxnSpPr>
        <p:spPr>
          <a:xfrm flipH="1">
            <a:off x="8184232" y="404106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35900" y="3579403"/>
            <a:ext cx="249205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Standard apps and the apps we write in Java go here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184232" y="53012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35899" y="5130299"/>
            <a:ext cx="249205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ART Runtime</a:t>
            </a:r>
          </a:p>
          <a:p>
            <a:r>
              <a:rPr lang="en-US" altLang="ko-KR" dirty="0" smtClean="0"/>
              <a:t>(android run time)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오류나 경고는 잠시 후 해결하기로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창에 </a:t>
            </a:r>
            <a:r>
              <a:rPr lang="en-US" altLang="ko-KR" dirty="0" smtClean="0"/>
              <a:t>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/>
              <a:t> </a:t>
            </a:r>
            <a:r>
              <a:rPr lang="ko-KR" altLang="en-US" dirty="0" smtClean="0"/>
              <a:t>속성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처리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넣었을 때</a:t>
            </a:r>
            <a:r>
              <a:rPr lang="en-US" altLang="ko-KR" dirty="0" smtClean="0"/>
              <a:t>, xml </a:t>
            </a:r>
            <a:r>
              <a:rPr lang="ko-KR" altLang="en-US" dirty="0" smtClean="0"/>
              <a:t>파일도 수정이 되었는지 살펴보겠습니다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[Split]</a:t>
            </a:r>
            <a:r>
              <a:rPr lang="ko-KR" altLang="en-US" dirty="0" smtClean="0"/>
              <a:t>탭을 눌러서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살펴보면</a:t>
            </a:r>
            <a:r>
              <a:rPr lang="en-US" altLang="ko-KR" dirty="0" smtClean="0"/>
              <a:t>, 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이름이 추가된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버튼을 눌러 클릭 이벤트가 발생하면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'onButton1Clicked</a:t>
            </a:r>
            <a:r>
              <a:rPr lang="en-US" altLang="ko-KR" dirty="0" smtClean="0"/>
              <a:t>' </a:t>
            </a:r>
            <a:r>
              <a:rPr lang="ko-KR" altLang="en-US" dirty="0" smtClean="0"/>
              <a:t>메소드를 찾아서 실행한다는 뜻입니다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91" y="2316086"/>
            <a:ext cx="7719729" cy="45419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29544" y="3717032"/>
            <a:ext cx="2718384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320136" y="4005064"/>
            <a:ext cx="2718384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0" y="1700808"/>
            <a:ext cx="7719729" cy="4282811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ko-KR" altLang="en-US" dirty="0" smtClean="0"/>
              <a:t>오류와 </a:t>
            </a:r>
            <a:r>
              <a:rPr lang="ko-KR" altLang="en-US" dirty="0"/>
              <a:t>경고는 </a:t>
            </a:r>
            <a:r>
              <a:rPr lang="ko-KR" altLang="en-US" dirty="0" smtClean="0"/>
              <a:t>해결하고자 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화면 하단에 </a:t>
            </a:r>
            <a:r>
              <a:rPr lang="en-US" altLang="ko-KR" dirty="0" smtClean="0"/>
              <a:t>"Problems" </a:t>
            </a:r>
            <a:r>
              <a:rPr lang="ko-KR" altLang="en-US" dirty="0" smtClean="0"/>
              <a:t>탭을 선택해서 내용을 읽어보십시오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경고를 해결합니다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31904" y="2420888"/>
            <a:ext cx="648072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3352" y="5301208"/>
            <a:ext cx="4464496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왼쪽 </a:t>
            </a:r>
            <a:r>
              <a:rPr lang="ko-KR" altLang="en-US" dirty="0"/>
              <a:t>상단에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+ 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en-US" altLang="ko-KR" b="1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나타나는 창에 </a:t>
            </a:r>
            <a:r>
              <a:rPr lang="en-US" altLang="ko-KR" dirty="0"/>
              <a:t>Resource </a:t>
            </a:r>
            <a:r>
              <a:rPr lang="en-US" altLang="ko-KR" b="1" dirty="0"/>
              <a:t>key, </a:t>
            </a:r>
            <a:br>
              <a:rPr lang="en-US" altLang="ko-KR" b="1" dirty="0"/>
            </a:br>
            <a:r>
              <a:rPr lang="en-US" altLang="ko-KR" b="1" dirty="0"/>
              <a:t>value </a:t>
            </a:r>
            <a:r>
              <a:rPr lang="ko-KR" altLang="en-US" b="1" dirty="0"/>
              <a:t>즉 </a:t>
            </a:r>
            <a:r>
              <a:rPr lang="en-US" altLang="ko-KR" b="1" dirty="0"/>
              <a:t>"greet",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</a:t>
            </a:r>
            <a:r>
              <a:rPr lang="ko-KR" altLang="en-US" dirty="0"/>
              <a:t>를 각각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OK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9" y="1554061"/>
            <a:ext cx="3937855" cy="36128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37919" y="1827979"/>
            <a:ext cx="450217" cy="257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63507" y="2423638"/>
            <a:ext cx="1624782" cy="5013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</p:cNvCxnSpPr>
          <p:nvPr/>
        </p:nvCxnSpPr>
        <p:spPr>
          <a:xfrm rot="10800000" flipV="1">
            <a:off x="4848679" y="2674291"/>
            <a:ext cx="2214829" cy="2077704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017542" y="4334767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1" idx="2"/>
            <a:endCxn id="19" idx="0"/>
          </p:cNvCxnSpPr>
          <p:nvPr/>
        </p:nvCxnSpPr>
        <p:spPr>
          <a:xfrm rot="5400000">
            <a:off x="2734655" y="1506394"/>
            <a:ext cx="2248862" cy="3407884"/>
          </a:xfrm>
          <a:prstGeom prst="bentConnector3">
            <a:avLst>
              <a:gd name="adj1" fmla="val 96525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왼쪽 </a:t>
            </a:r>
            <a:r>
              <a:rPr lang="ko-KR" altLang="en-US" dirty="0"/>
              <a:t>상단에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+ 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en-US" altLang="ko-KR" b="1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나타나는 창에 </a:t>
            </a:r>
            <a:r>
              <a:rPr lang="en-US" altLang="ko-KR" dirty="0"/>
              <a:t>Resource </a:t>
            </a:r>
            <a:r>
              <a:rPr lang="en-US" altLang="ko-KR" b="1" dirty="0"/>
              <a:t>key, </a:t>
            </a:r>
            <a:br>
              <a:rPr lang="en-US" altLang="ko-KR" b="1" dirty="0"/>
            </a:br>
            <a:r>
              <a:rPr lang="en-US" altLang="ko-KR" b="1" dirty="0"/>
              <a:t>value </a:t>
            </a:r>
            <a:r>
              <a:rPr lang="ko-KR" altLang="en-US" b="1" dirty="0"/>
              <a:t>즉 </a:t>
            </a:r>
            <a:r>
              <a:rPr lang="en-US" altLang="ko-KR" b="1" dirty="0"/>
              <a:t>"greet",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</a:t>
            </a:r>
            <a:r>
              <a:rPr lang="ko-KR" altLang="en-US" dirty="0"/>
              <a:t>를 각각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OK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나타나는 결과는 이것입니다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경고도 없어질 것입니다</a:t>
            </a:r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9" y="1554061"/>
            <a:ext cx="3937855" cy="36128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37919" y="1827979"/>
            <a:ext cx="450217" cy="257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63507" y="2423638"/>
            <a:ext cx="1624782" cy="5013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</p:cNvCxnSpPr>
          <p:nvPr/>
        </p:nvCxnSpPr>
        <p:spPr>
          <a:xfrm rot="10800000" flipV="1">
            <a:off x="4848679" y="2674291"/>
            <a:ext cx="2214829" cy="2077704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017542" y="4334767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1" idx="2"/>
            <a:endCxn id="19" idx="0"/>
          </p:cNvCxnSpPr>
          <p:nvPr/>
        </p:nvCxnSpPr>
        <p:spPr>
          <a:xfrm rot="5400000">
            <a:off x="2734655" y="1506394"/>
            <a:ext cx="2248862" cy="3407884"/>
          </a:xfrm>
          <a:prstGeom prst="bentConnector3">
            <a:avLst>
              <a:gd name="adj1" fmla="val 96525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25" y="3429000"/>
            <a:ext cx="3033023" cy="298729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687334" y="5417606"/>
            <a:ext cx="3169114" cy="504056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990" y="5517232"/>
            <a:ext cx="3525161" cy="949894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>
            <a:off x="4583832" y="5589240"/>
            <a:ext cx="4103502" cy="72008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411693" y="5828540"/>
            <a:ext cx="3910155" cy="20798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우리가 해결하려고 하려는 오류 메시지는 다음과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Corresponding method handler '`</a:t>
            </a:r>
            <a:r>
              <a:rPr lang="en-US" altLang="ko-KR" dirty="0">
                <a:solidFill>
                  <a:srgbClr val="C00000"/>
                </a:solidFill>
              </a:rPr>
              <a:t>public void onButton1Clicked(</a:t>
            </a:r>
            <a:r>
              <a:rPr lang="en-US" altLang="ko-KR" dirty="0" err="1">
                <a:solidFill>
                  <a:srgbClr val="C00000"/>
                </a:solidFill>
              </a:rPr>
              <a:t>android.view.View</a:t>
            </a:r>
            <a:r>
              <a:rPr lang="en-US" altLang="ko-KR" dirty="0"/>
              <a:t>)`' not found</a:t>
            </a:r>
          </a:p>
          <a:p>
            <a:r>
              <a:rPr lang="ko-KR" altLang="en-US" dirty="0" smtClean="0"/>
              <a:t>이를 해결하려면</a:t>
            </a:r>
            <a:r>
              <a:rPr lang="en-US" altLang="ko-KR" dirty="0" smtClean="0"/>
              <a:t>, onClick </a:t>
            </a:r>
            <a:r>
              <a:rPr lang="ko-KR" altLang="en-US" dirty="0" smtClean="0"/>
              <a:t>속성에 입력한 </a:t>
            </a:r>
            <a:r>
              <a:rPr lang="en-US" altLang="ko-KR" dirty="0" smtClean="0"/>
              <a:t>onButton1Clicked </a:t>
            </a:r>
            <a:r>
              <a:rPr lang="ko-KR" altLang="en-US" dirty="0" smtClean="0"/>
              <a:t>메소드를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 구현해야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49347"/>
            <a:ext cx="8739025" cy="17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코드에 </a:t>
            </a:r>
            <a:r>
              <a:rPr lang="en-US" altLang="ko-KR" dirty="0">
                <a:solidFill>
                  <a:srgbClr val="C00000"/>
                </a:solidFill>
              </a:rPr>
              <a:t>onButton1Clicked</a:t>
            </a:r>
            <a:r>
              <a:rPr lang="ko-KR" altLang="en-US" dirty="0" smtClean="0"/>
              <a:t> 메소드를 추가하면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해야 할 일이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자바에서 어떤 클래스를 사용하려면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구문을 추가해야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이것이 귀찮은 일입니다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안스에서는</a:t>
            </a:r>
            <a:r>
              <a:rPr lang="ko-KR" altLang="en-US" dirty="0" smtClean="0"/>
              <a:t> 이것을 자동으로 처리하는 기능을 제공합니다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기능이 동작하도록 설정합시다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메뉴에서</a:t>
            </a:r>
            <a:r>
              <a:rPr lang="en-US" altLang="ko-KR" dirty="0" smtClean="0"/>
              <a:t>, [</a:t>
            </a:r>
            <a:r>
              <a:rPr lang="en-US" altLang="ko-KR" b="1" dirty="0" smtClean="0">
                <a:solidFill>
                  <a:srgbClr val="C00000"/>
                </a:solidFill>
              </a:rPr>
              <a:t>File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Settings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[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Editor  General  Auto Import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오른쪽 설정 화면에서 </a:t>
            </a:r>
            <a:r>
              <a:rPr lang="en-US" altLang="ko-KR" b="1" dirty="0" smtClean="0">
                <a:sym typeface="Wingdings" panose="05000000000000000000" pitchFamily="2" charset="2"/>
              </a:rPr>
              <a:t>Add unambiguous imports on the fly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Optimize imports on the fly </a:t>
            </a:r>
            <a:r>
              <a:rPr lang="ko-KR" altLang="en-US" dirty="0" smtClean="0">
                <a:sym typeface="Wingdings" panose="05000000000000000000" pitchFamily="2" charset="2"/>
              </a:rPr>
              <a:t>항목을 체크한 후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구문이 입력이 될 것입니다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이것은 한 번 설정하면 모든 안스 프로젝트에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3129842"/>
            <a:ext cx="6325292" cy="336668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7392144" y="5085184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392144" y="5229200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4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onClick </a:t>
            </a:r>
            <a:r>
              <a:rPr lang="ko-KR" altLang="en-US" dirty="0" smtClean="0"/>
              <a:t>속성으로 입력한 </a:t>
            </a:r>
            <a:r>
              <a:rPr lang="en-US" altLang="ko-KR" b="1" dirty="0" smtClean="0"/>
              <a:t>onButton1Clicked </a:t>
            </a:r>
            <a:r>
              <a:rPr lang="ko-KR" altLang="en-US" b="1" dirty="0" smtClean="0"/>
              <a:t>메소드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 구현해야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 메소드 정의를 복사한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MainActivity.java </a:t>
            </a:r>
            <a:r>
              <a:rPr lang="ko-KR" altLang="en-US" dirty="0" smtClean="0"/>
              <a:t>탭을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같이 수정합니다</a:t>
            </a:r>
            <a:r>
              <a:rPr lang="en-US" altLang="ko-KR" dirty="0" smtClean="0"/>
              <a:t>.  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92915"/>
            <a:ext cx="6336704" cy="275119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071664" y="3284984"/>
            <a:ext cx="2376264" cy="360040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1424" y="4531936"/>
            <a:ext cx="979812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MainActivity extends AppCompatActivity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super.onCreate(savedInstanceState);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setContentView(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R.layout.activity_main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void </a:t>
            </a:r>
            <a:r>
              <a:rPr lang="en-US" altLang="ko-KR" sz="14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onButton1Clicked(View view) 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95400" y="6076190"/>
            <a:ext cx="6120680" cy="420340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8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자바 소스 코드를 입력하기 위해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탭을 누른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아래의 소스 코드를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아래에 추가하십시오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en-US" altLang="ko-KR" b="1" dirty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파일을 찾을 수 없나요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ko-KR" altLang="en-US" dirty="0" err="1" smtClean="0"/>
              <a:t>안스</a:t>
            </a:r>
            <a:r>
              <a:rPr lang="ko-KR" altLang="en-US" dirty="0" smtClean="0"/>
              <a:t> 왼쪽 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Project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사이드 탭</a:t>
            </a:r>
            <a:r>
              <a:rPr lang="ko-KR" altLang="en-US" dirty="0" smtClean="0"/>
              <a:t>을 선택하고</a:t>
            </a:r>
            <a:r>
              <a:rPr lang="en-US" altLang="ko-KR" dirty="0" smtClean="0"/>
              <a:t>, Android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app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폴더에서 찾을 수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10364" y="4858515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2" y="3823913"/>
            <a:ext cx="5334744" cy="269595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1307468" y="4329100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9416" y="1743199"/>
            <a:ext cx="979812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void onButton1Clicked(View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view)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Toast.makeText(this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"God is good all the time!",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Toast.LENGTH_LONG).show();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16280" y="1384776"/>
            <a:ext cx="2736304" cy="552339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smtClean="0">
                <a:solidFill>
                  <a:schemeClr val="tx1"/>
                </a:solidFill>
              </a:rPr>
              <a:t>안드로이드의</a:t>
            </a:r>
            <a:r>
              <a:rPr lang="en-US" altLang="ko-KR" sz="1200" dirty="0" smtClean="0">
                <a:solidFill>
                  <a:schemeClr val="tx1"/>
                </a:solidFill>
              </a:rPr>
              <a:t> Toast(</a:t>
            </a:r>
            <a:r>
              <a:rPr lang="ko-KR" altLang="en-US" sz="1200" dirty="0" smtClean="0">
                <a:solidFill>
                  <a:schemeClr val="tx1"/>
                </a:solidFill>
              </a:rPr>
              <a:t>토스트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</a:rPr>
              <a:t>는 간단한 메시지를 잠깐 보여주는 기능을 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2667" y="2462365"/>
            <a:ext cx="5539917" cy="552339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아래와 같이 해보세요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200" dirty="0" smtClean="0">
                <a:solidFill>
                  <a:schemeClr val="tx1"/>
                </a:solidFill>
              </a:rPr>
              <a:t>Toast&lt;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Tabl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r>
              <a:rPr lang="ko-KR" altLang="en-US" sz="1200" dirty="0" smtClean="0">
                <a:solidFill>
                  <a:schemeClr val="tx1"/>
                </a:solidFill>
              </a:rPr>
              <a:t>을 입력하면 </a:t>
            </a:r>
            <a:r>
              <a:rPr lang="en-US" altLang="ko-KR" sz="12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2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Surprise!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11" idx="1"/>
          </p:cNvCxnSpPr>
          <p:nvPr/>
        </p:nvCxnSpPr>
        <p:spPr>
          <a:xfrm flipH="1" flipV="1">
            <a:off x="1775521" y="2330463"/>
            <a:ext cx="4037146" cy="40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onButton1Clicked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입력이 완성된 코드입니다</a:t>
            </a:r>
            <a:r>
              <a:rPr lang="en-US" altLang="ko-KR" dirty="0" smtClean="0"/>
              <a:t>.</a:t>
            </a:r>
          </a:p>
          <a:p>
            <a:pPr latinLnBrk="0"/>
            <a:r>
              <a:rPr lang="ko-KR" altLang="en-US" dirty="0" smtClean="0"/>
              <a:t>앱을 실행해 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677429"/>
            <a:ext cx="10114415" cy="47471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31504" y="5353056"/>
            <a:ext cx="9132579" cy="80633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190783" y="5903619"/>
            <a:ext cx="2" cy="3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231904" y="5947084"/>
            <a:ext cx="0" cy="30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63710" y="6350336"/>
            <a:ext cx="7176592" cy="292388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 smtClean="0"/>
              <a:t>context/text</a:t>
            </a:r>
            <a:r>
              <a:rPr lang="ko-KR" altLang="en-US" sz="1300" dirty="0" smtClean="0"/>
              <a:t>는 우리의 소스 코드가 아니고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안스가</a:t>
            </a:r>
            <a:r>
              <a:rPr lang="ko-KR" altLang="en-US" sz="1300" dirty="0" smtClean="0"/>
              <a:t> 제공하는 </a:t>
            </a:r>
            <a:r>
              <a:rPr lang="ko-KR" altLang="en-US" sz="1300" dirty="0" err="1" smtClean="0"/>
              <a:t>참조사항이니</a:t>
            </a:r>
            <a:r>
              <a:rPr lang="ko-KR" altLang="en-US" sz="1300" dirty="0" smtClean="0"/>
              <a:t> 입력하지 마십시오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899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흐름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2007 </a:t>
            </a:r>
            <a:r>
              <a:rPr lang="ko-KR" altLang="en-US" dirty="0" smtClean="0"/>
              <a:t>안드로이드 </a:t>
            </a:r>
            <a:r>
              <a:rPr lang="en-US" altLang="ko-KR" dirty="0" smtClean="0"/>
              <a:t>SDK</a:t>
            </a:r>
          </a:p>
          <a:p>
            <a:r>
              <a:rPr lang="ko-KR" altLang="en-US" dirty="0" smtClean="0"/>
              <a:t>안드로이드 버전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별명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디저트 이름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버전 넘버</a:t>
            </a:r>
            <a:r>
              <a:rPr lang="en-US" altLang="ko-KR" dirty="0" smtClean="0"/>
              <a:t>, API Level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6903" y="1780728"/>
            <a:ext cx="3604377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1.5: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Cupcake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1.6: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Donut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Eclair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2.2: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Froyo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2.3: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Gingerbread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3.0: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Honeycomb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4.0: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Ice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Cream Sandwich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4.1: Jelly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4.4: KitKat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5:    Lollipop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6:    Marshmallow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7:    Nougat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8:    Oreo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9:    Pie</a:t>
            </a:r>
          </a:p>
          <a:p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Android 10: Q 10.0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10+: R 10.0</a:t>
            </a:r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Android 11: </a:t>
            </a:r>
            <a:endParaRPr lang="en-US" altLang="ko-KR" sz="16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755041"/>
            <a:ext cx="5714908" cy="474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9336360" y="5877272"/>
            <a:ext cx="1025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215006" y="3984852"/>
            <a:ext cx="636259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49744" y="1411396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Release Name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756789" y="3609660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API Level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509" y="5381773"/>
            <a:ext cx="990997" cy="9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누르면 메시지 나타내기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(God is good all the time)</a:t>
            </a:r>
            <a:r>
              <a:rPr lang="ko-KR" altLang="en-US" dirty="0" smtClean="0"/>
              <a:t>이 출력되었다가 사라집니다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축하합니다</a:t>
            </a:r>
            <a:r>
              <a:rPr lang="en-US" altLang="ko-KR" b="1" dirty="0" smtClean="0"/>
              <a:t>~~ </a:t>
            </a:r>
          </a:p>
          <a:p>
            <a:r>
              <a:rPr lang="ko-KR" altLang="en-US" dirty="0" smtClean="0"/>
              <a:t>이제 여러분은 안드로이드 앱 개발자로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첫 발걸음을 시작했습니다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인사합시다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버튼을 클릭해도 메시지가 나타나지 않습니까</a:t>
            </a:r>
            <a:r>
              <a:rPr lang="en-US" altLang="ko-KR" b="1" dirty="0" smtClean="0"/>
              <a:t>?</a:t>
            </a:r>
          </a:p>
          <a:p>
            <a:r>
              <a:rPr lang="ko-KR" altLang="en-US" dirty="0" smtClean="0"/>
              <a:t>디자인 화면에서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선택하고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Attributes</a:t>
            </a:r>
            <a:r>
              <a:rPr lang="ko-KR" altLang="en-US" dirty="0" smtClean="0"/>
              <a:t>창에서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onClick </a:t>
            </a:r>
            <a:r>
              <a:rPr lang="ko-KR" altLang="en-US" dirty="0" smtClean="0"/>
              <a:t>찾아가십시오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그곳에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onButton1Clicked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 설정했는지 확인하십시오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[MainActivity.java] </a:t>
            </a:r>
            <a:r>
              <a:rPr lang="ko-KR" altLang="en-US" dirty="0" smtClean="0"/>
              <a:t>탭을 클릭하여 자바 파일에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추가한 메소드가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이름이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onButton1Clicked 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ko-KR" altLang="en-US" dirty="0" smtClean="0"/>
              <a:t>서로 일치하는지 확인하십시오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137085"/>
            <a:ext cx="1912281" cy="3329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24" y="2132856"/>
            <a:ext cx="1913688" cy="3329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424" y="5634756"/>
            <a:ext cx="8937062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void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onButton1Clicked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Toast.makeText(this, "God is good all the time!", Toast.LENGTH_LONG).show();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94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화면에 여러 개의 버튼을 추가하고 필요한 몇 가지 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을 넣어 보겠습니다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탭의 디자인 화면으로 이동하여 다음과 같이 만들어 보세요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여길 어떻게 이동하죠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>(1) [activity_main.xml]</a:t>
            </a:r>
            <a:r>
              <a:rPr lang="ko-KR" altLang="en-US" dirty="0" smtClean="0"/>
              <a:t>탭이 보이면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탭을 더</a:t>
            </a:r>
            <a:r>
              <a:rPr lang="ko-KR" altLang="en-US" dirty="0"/>
              <a:t>블</a:t>
            </a:r>
            <a:r>
              <a:rPr lang="ko-KR" altLang="en-US" dirty="0" smtClean="0"/>
              <a:t> 클릭하고</a:t>
            </a:r>
            <a:r>
              <a:rPr lang="en-US" altLang="ko-KR" dirty="0" smtClean="0"/>
              <a:t>, [Design]</a:t>
            </a:r>
            <a:r>
              <a:rPr lang="ko-KR" altLang="en-US" dirty="0" smtClean="0"/>
              <a:t>을 클릭하면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(2) </a:t>
            </a:r>
            <a:r>
              <a:rPr lang="ko-KR" altLang="en-US" dirty="0" smtClean="0"/>
              <a:t>아무 창도 보이지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처음부터 찾아갈 수도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      [</a:t>
            </a:r>
            <a:r>
              <a:rPr lang="en-US" altLang="ko-KR" b="1" dirty="0" smtClean="0"/>
              <a:t>Project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[android]  [app]  [res]  [layout]  [activity_main.xml]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9" y="2838114"/>
            <a:ext cx="5004037" cy="358414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415480" y="3295593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06743" y="2304400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17" name="아래쪽 화살표 16"/>
          <p:cNvSpPr/>
          <p:nvPr/>
        </p:nvSpPr>
        <p:spPr>
          <a:xfrm>
            <a:off x="2722300" y="3885726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37" y="2864047"/>
            <a:ext cx="4935563" cy="352275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25423" y="3679787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674414" y="4543383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6842890" y="2804414"/>
            <a:ext cx="343765" cy="1521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486211" y="3223585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713" y="2269231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(2)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5015880" y="2918489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탭의 디자인 화면으로 이동하고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Default margin</a:t>
            </a:r>
            <a:r>
              <a:rPr lang="ko-KR" altLang="en-US" dirty="0" smtClean="0"/>
              <a:t>을 </a:t>
            </a:r>
            <a:r>
              <a:rPr lang="en-US" altLang="ko-KR" b="1" dirty="0" smtClean="0"/>
              <a:t>32dp</a:t>
            </a:r>
            <a:r>
              <a:rPr lang="ko-KR" altLang="en-US" dirty="0" smtClean="0"/>
              <a:t>로 설정하십시오</a:t>
            </a:r>
            <a:r>
              <a:rPr lang="en-US" altLang="ko-KR" dirty="0" smtClean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팔레트</a:t>
            </a:r>
            <a:r>
              <a:rPr lang="en-US" altLang="ko-KR" dirty="0" smtClean="0"/>
              <a:t>(Palette)</a:t>
            </a:r>
            <a:r>
              <a:rPr lang="ko-KR" altLang="en-US" dirty="0" smtClean="0"/>
              <a:t>에서 앞서 만든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아래 새 버튼 </a:t>
            </a:r>
            <a:r>
              <a:rPr lang="en-US" altLang="ko-KR" dirty="0"/>
              <a:t>"</a:t>
            </a:r>
            <a:r>
              <a:rPr lang="ko-KR" altLang="en-US" b="1" dirty="0" smtClean="0"/>
              <a:t>네이버</a:t>
            </a:r>
            <a:r>
              <a:rPr lang="en-US" altLang="ko-KR" dirty="0" smtClean="0"/>
              <a:t>" </a:t>
            </a:r>
            <a:r>
              <a:rPr lang="ko-KR" altLang="en-US" dirty="0" smtClean="0"/>
              <a:t>를 추가하세요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ko-KR" altLang="en-US" dirty="0" smtClean="0"/>
              <a:t>속성도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네이버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textSize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24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key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b="1" dirty="0" smtClean="0"/>
              <a:t>네이버</a:t>
            </a:r>
            <a:r>
              <a:rPr lang="en-US" altLang="ko-KR" b="1" dirty="0" smtClean="0"/>
              <a:t>'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resource file(strings.xml)</a:t>
            </a:r>
            <a:r>
              <a:rPr lang="ko-KR" altLang="en-US" dirty="0" smtClean="0"/>
              <a:t>에 설정할 때</a:t>
            </a:r>
            <a:r>
              <a:rPr lang="en-US" altLang="ko-KR" dirty="0" smtClean="0"/>
              <a:t> </a:t>
            </a:r>
            <a:r>
              <a:rPr lang="en-US" altLang="ko-KR" b="1" dirty="0"/>
              <a:t>"Pick a </a:t>
            </a:r>
            <a:r>
              <a:rPr lang="en-US" altLang="ko-KR" b="1" dirty="0" smtClean="0"/>
              <a:t>Resource</a:t>
            </a:r>
            <a:r>
              <a:rPr lang="en-US" altLang="ko-KR" b="1" dirty="0"/>
              <a:t>"</a:t>
            </a:r>
            <a:r>
              <a:rPr lang="ko-KR" altLang="en-US" dirty="0" smtClean="0"/>
              <a:t>버튼 사용하세요</a:t>
            </a:r>
            <a:endParaRPr lang="en-US" altLang="ko-KR" dirty="0" smtClean="0"/>
          </a:p>
          <a:p>
            <a:r>
              <a:rPr lang="en-US" altLang="ko-KR" dirty="0" smtClean="0"/>
              <a:t>button id</a:t>
            </a:r>
            <a:r>
              <a:rPr lang="ko-KR" altLang="en-US" dirty="0" smtClean="0"/>
              <a:t>는 </a:t>
            </a:r>
            <a:r>
              <a:rPr lang="en-US" altLang="ko-KR" b="1" dirty="0" err="1" smtClean="0"/>
              <a:t>naver</a:t>
            </a:r>
            <a:r>
              <a:rPr lang="en-US" altLang="ko-KR" dirty="0" smtClean="0"/>
              <a:t>, </a:t>
            </a:r>
            <a:r>
              <a:rPr lang="en-US" altLang="ko-KR" dirty="0"/>
              <a:t>onClick </a:t>
            </a:r>
            <a:r>
              <a:rPr lang="ko-KR" altLang="en-US" dirty="0"/>
              <a:t>속성 값은 </a:t>
            </a:r>
            <a:r>
              <a:rPr lang="en-US" altLang="ko-KR" dirty="0"/>
              <a:t>'</a:t>
            </a:r>
            <a:r>
              <a:rPr lang="en-US" altLang="ko-KR" b="1" dirty="0" err="1"/>
              <a:t>onNaverClicked</a:t>
            </a:r>
            <a:r>
              <a:rPr lang="en-US" altLang="ko-KR" b="1" dirty="0"/>
              <a:t>'</a:t>
            </a:r>
            <a:r>
              <a:rPr lang="ko-KR" altLang="en-US" dirty="0"/>
              <a:t>를 입력하세요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버튼의 위 가운데 점을 끌어 당겨서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버튼의 아래 가운데 점에 연결해 보세요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 버튼의 위치가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 아래 </a:t>
            </a:r>
            <a:r>
              <a:rPr lang="en-US" altLang="ko-KR" dirty="0" smtClean="0"/>
              <a:t>(32dp) </a:t>
            </a:r>
            <a:r>
              <a:rPr lang="ko-KR" altLang="en-US" dirty="0" smtClean="0"/>
              <a:t>중앙에 위치하도록 시도해 보세요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667770"/>
            <a:ext cx="2375691" cy="758200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1208897" y="4415410"/>
            <a:ext cx="432048" cy="648072"/>
          </a:xfrm>
          <a:prstGeom prst="downArrow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24385" y="39875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76" y="3307872"/>
            <a:ext cx="7353937" cy="35055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8168" y="5065301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32dp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24392" y="4667236"/>
            <a:ext cx="504056" cy="38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624392" y="3475058"/>
            <a:ext cx="1329620" cy="7920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디자인 화면에 버튼이 많아져서 작업 화면이 작아지게 느껴지면 </a:t>
            </a:r>
            <a:r>
              <a:rPr lang="en-US" altLang="ko-KR" dirty="0" smtClean="0"/>
              <a:t>[activity_main.xml] </a:t>
            </a:r>
            <a:r>
              <a:rPr lang="ko-KR" altLang="en-US" dirty="0" smtClean="0"/>
              <a:t>탭을 더블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화면으로 커져서 작업 공간이 넓어집니다</a:t>
            </a:r>
            <a:endParaRPr lang="en-US" altLang="ko-KR" dirty="0" smtClean="0"/>
          </a:p>
          <a:p>
            <a:r>
              <a:rPr lang="ko-KR" altLang="en-US" dirty="0" smtClean="0"/>
              <a:t>이제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위로 좀 당기면서</a:t>
            </a:r>
            <a:r>
              <a:rPr lang="en-US" altLang="ko-KR" dirty="0" smtClean="0"/>
              <a:t>, 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따라 오는지 살펴보면서</a:t>
            </a:r>
            <a:r>
              <a:rPr lang="en-US" altLang="ko-KR" dirty="0" smtClean="0"/>
              <a:t>, 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수직적으로 가운데 위치하게 해보세요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onClick </a:t>
            </a:r>
            <a:r>
              <a:rPr lang="ko-KR" altLang="en-US" dirty="0" smtClean="0"/>
              <a:t>속성을 </a:t>
            </a:r>
            <a:r>
              <a:rPr lang="en-US" altLang="ko-KR" b="1" dirty="0" err="1" smtClean="0"/>
              <a:t>onNaverClicked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06" y="2924944"/>
            <a:ext cx="2006849" cy="35160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812171"/>
            <a:ext cx="5976664" cy="37076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2064" y="3501008"/>
            <a:ext cx="180019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처음 설정할 때는 </a:t>
            </a:r>
            <a:r>
              <a:rPr lang="en-US" altLang="ko-KR" sz="1400" dirty="0" err="1" smtClean="0"/>
              <a:t>textSize</a:t>
            </a:r>
            <a:r>
              <a:rPr lang="ko-KR" altLang="en-US" sz="1400" dirty="0" smtClean="0"/>
              <a:t>처럼 </a:t>
            </a:r>
            <a:r>
              <a:rPr lang="en-US" altLang="ko-KR" sz="1400" dirty="0" smtClean="0"/>
              <a:t>Attributes</a:t>
            </a:r>
            <a:r>
              <a:rPr lang="ko-KR" altLang="en-US" sz="1400" dirty="0"/>
              <a:t>창 아래쪽으로 찾아가야 합니다</a:t>
            </a:r>
            <a:r>
              <a:rPr lang="en-US" altLang="ko-KR" sz="1400" dirty="0"/>
              <a:t>.  </a:t>
            </a:r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6312024" y="3861048"/>
            <a:ext cx="360040" cy="1170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버튼을 추가하고 앱을 실행했는데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오류가 나왔나요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양 옆과 위로 연결선이 제대로 되었는지 확인해보십시오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연결선이 없으면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버튼의 위치가 확정되지 않아 오류가 발생합니다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버튼을 넣거나 연결선을 만들어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9" y="1893456"/>
            <a:ext cx="5328592" cy="4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아래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32dp </a:t>
            </a:r>
            <a:r>
              <a:rPr lang="ko-KR" altLang="en-US" dirty="0" smtClean="0"/>
              <a:t>떨어져서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추가합니다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calling</a:t>
            </a:r>
            <a:r>
              <a:rPr lang="ko-KR" altLang="en-US" dirty="0" smtClean="0"/>
              <a:t>이라 설정합니다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디자인 화면에서 추가된 버튼의 </a:t>
            </a:r>
            <a:r>
              <a:rPr lang="en-US" altLang="ko-KR" dirty="0"/>
              <a:t>ID</a:t>
            </a:r>
            <a:r>
              <a:rPr lang="ko-KR" altLang="en-US" dirty="0"/>
              <a:t>는 자동으로 입력되는 것을 </a:t>
            </a:r>
            <a:r>
              <a:rPr lang="en-US" altLang="ko-KR" dirty="0"/>
              <a:t>calling</a:t>
            </a:r>
            <a:r>
              <a:rPr lang="ko-KR" altLang="en-US" dirty="0"/>
              <a:t>으로 수정합니다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는 오른쪽 속성 창의 가장 윗부분에 표시됩니다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ID</a:t>
            </a:r>
            <a:r>
              <a:rPr lang="ko-KR" altLang="en-US" dirty="0"/>
              <a:t>를 입력하는 순서는 </a:t>
            </a:r>
            <a:r>
              <a:rPr lang="ko-KR" altLang="en-US" dirty="0" err="1"/>
              <a:t>안스가</a:t>
            </a:r>
            <a:r>
              <a:rPr lang="ko-KR" altLang="en-US" dirty="0"/>
              <a:t> 정하는 것을 유의하십시오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text </a:t>
            </a:r>
            <a:r>
              <a:rPr lang="ko-KR" altLang="en-US" dirty="0" smtClean="0"/>
              <a:t>속성에는 </a:t>
            </a:r>
            <a:r>
              <a:rPr lang="en-US" altLang="ko-KR" dirty="0" smtClean="0"/>
              <a:t>'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라는 값을 입력하고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24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 key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calling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strings.xml </a:t>
            </a:r>
            <a:r>
              <a:rPr lang="ko-KR" altLang="en-US" dirty="0" smtClean="0"/>
              <a:t>에 설정해야 합니다</a:t>
            </a:r>
            <a:r>
              <a:rPr lang="en-US" altLang="ko-KR" dirty="0" smtClean="0"/>
              <a:t>. onClick</a:t>
            </a:r>
            <a:r>
              <a:rPr lang="ko-KR" altLang="en-US" dirty="0" smtClean="0"/>
              <a:t>속성에는 </a:t>
            </a:r>
            <a:r>
              <a:rPr lang="en-US" altLang="ko-KR" dirty="0" smtClean="0"/>
              <a:t>'</a:t>
            </a:r>
            <a:r>
              <a:rPr lang="en-US" altLang="ko-KR" b="1" dirty="0" err="1" smtClean="0"/>
              <a:t>onCallingClicked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를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420888"/>
            <a:ext cx="6624736" cy="4288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412346" y="3212976"/>
            <a:ext cx="1979798" cy="8640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3212976"/>
            <a:ext cx="2255715" cy="345215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flipV="1">
            <a:off x="9408368" y="5229200"/>
            <a:ext cx="189492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디자인 화면에서 단말 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b="1" dirty="0" smtClean="0"/>
              <a:t>Open AVD Manager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이용해서 여러 단말기를 추가해서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단말기에서 시도해 볼 수 있을 겁니다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이왕이면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유명한 </a:t>
            </a:r>
            <a:r>
              <a:rPr lang="en-US" altLang="ko-KR" b="1" dirty="0" smtClean="0"/>
              <a:t>8" Foldable API 29</a:t>
            </a:r>
            <a:r>
              <a:rPr lang="ko-KR" altLang="en-US" dirty="0" smtClean="0"/>
              <a:t>을 시도해볼 수도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대개 기기마다 </a:t>
            </a:r>
            <a:r>
              <a:rPr lang="en-US" altLang="ko-KR" dirty="0" smtClean="0"/>
              <a:t>1G</a:t>
            </a:r>
            <a:r>
              <a:rPr lang="ko-KR" altLang="en-US" dirty="0" smtClean="0"/>
              <a:t> 이상 다운로드 해야하기 때문에 시간이 오래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1415480" y="3291982"/>
            <a:ext cx="288032" cy="352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9" y="3780222"/>
            <a:ext cx="4534293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자바 소스를 수정하여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 </a:t>
            </a:r>
            <a:r>
              <a:rPr lang="ko-KR" altLang="en-US" dirty="0" err="1" smtClean="0"/>
              <a:t>홈피에</a:t>
            </a:r>
            <a:r>
              <a:rPr lang="ko-KR" altLang="en-US" dirty="0" smtClean="0"/>
              <a:t> 접속하고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자판이 나오고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전화를 걸도록 만들어 보는 것입니다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[MainActivity.java]</a:t>
            </a:r>
            <a:r>
              <a:rPr lang="ko-KR" altLang="en-US" dirty="0" smtClean="0"/>
              <a:t>탭을 눌러 소스코드 화면으로 이동하여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코드를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onButton1Clicked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아래 입력합니다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2420888"/>
            <a:ext cx="1124811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...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public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void onButton1Clicked(View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Toast.makeText(this,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"God is good, all the time!",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Toast.LENGTH_LONG).show();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onNaverClicked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Intent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new Intent(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Intent.ACTION_VIEW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Uri.parse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("http://m.naver.com"));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startActivity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(intent);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onCallingClicked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Intent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new Intent(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Intent.ACTION_VIEW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Uri.parse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("tel:010-1000-1000"));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startActivity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(intent);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6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이제 앱을 실행해보십시오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처음에는 실행할 때 두 화면을 거쳐 가는데</a:t>
            </a:r>
            <a:r>
              <a:rPr lang="en-US" altLang="ko-KR" dirty="0" smtClean="0"/>
              <a:t>, [Accept &amp; Continue]</a:t>
            </a:r>
            <a:r>
              <a:rPr lang="en-US" altLang="ko-KR" dirty="0"/>
              <a:t> </a:t>
            </a:r>
            <a:r>
              <a:rPr lang="ko-KR" altLang="en-US" dirty="0" smtClean="0"/>
              <a:t>버튼을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</a:t>
            </a:r>
            <a:r>
              <a:rPr lang="en-US" altLang="ko-KR" dirty="0" smtClean="0"/>
              <a:t>[NO THANKS] </a:t>
            </a:r>
            <a:r>
              <a:rPr lang="ko-KR" altLang="en-US" dirty="0" smtClean="0"/>
              <a:t>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네이버에서 </a:t>
            </a:r>
            <a:r>
              <a:rPr lang="ko-KR" altLang="en-US" dirty="0"/>
              <a:t>접속을 해본 후</a:t>
            </a:r>
            <a:r>
              <a:rPr lang="en-US" altLang="ko-KR" dirty="0"/>
              <a:t>, </a:t>
            </a:r>
            <a:r>
              <a:rPr lang="ko-KR" altLang="en-US" dirty="0"/>
              <a:t>단말 하단의 </a:t>
            </a:r>
            <a:r>
              <a:rPr lang="en-US" altLang="ko-KR" dirty="0"/>
              <a:t>Back </a:t>
            </a:r>
            <a:r>
              <a:rPr lang="ko-KR" altLang="en-US" dirty="0"/>
              <a:t>버튼으로 </a:t>
            </a:r>
            <a:r>
              <a:rPr lang="ko-KR" altLang="en-US" dirty="0" smtClean="0"/>
              <a:t>초기 화면으로 돌아가서 다른 버튼을 시도해 보십시오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70" y="2242089"/>
            <a:ext cx="2448945" cy="4242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42" y="2230498"/>
            <a:ext cx="2427265" cy="4254583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4782783" y="5177008"/>
            <a:ext cx="216024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6863192" y="5177008"/>
            <a:ext cx="216024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520" y="2242089"/>
            <a:ext cx="2038101" cy="4257506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3160845">
            <a:off x="9735005" y="5568563"/>
            <a:ext cx="227936" cy="3203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996606" y="5465040"/>
            <a:ext cx="122501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Back Button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01" y="2226052"/>
            <a:ext cx="2443918" cy="4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개발자 사이트</a:t>
            </a:r>
            <a:r>
              <a:rPr lang="en-US" altLang="ko-KR" dirty="0" smtClean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developer.android.com/studio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접속하여 소프트웨어를 내려 받아 설치합니다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참고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안스는</a:t>
            </a:r>
            <a:r>
              <a:rPr lang="ko-KR" altLang="en-US" dirty="0" smtClean="0"/>
              <a:t> </a:t>
            </a:r>
            <a:r>
              <a:rPr lang="ko-KR" altLang="en-US" dirty="0"/>
              <a:t>자바로 만들어진 개발 도구이며</a:t>
            </a:r>
            <a:r>
              <a:rPr lang="en-US" altLang="ko-KR" dirty="0"/>
              <a:t>, </a:t>
            </a:r>
            <a:r>
              <a:rPr lang="ko-KR" altLang="en-US" dirty="0" err="1"/>
              <a:t>안스를</a:t>
            </a:r>
            <a:r>
              <a:rPr lang="ko-KR" altLang="en-US" dirty="0"/>
              <a:t> 설치하면 이를 위해 필요한 자바도 함께 </a:t>
            </a:r>
            <a:r>
              <a:rPr lang="ko-KR" altLang="en-US" dirty="0" smtClean="0"/>
              <a:t>설치됨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내려 받은 파일을 두 번 클릭하여 설치합니다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설치할 때 기본적인 디폴트를 선택하십시오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5" y="1916832"/>
            <a:ext cx="5537185" cy="237626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4439816" y="2924944"/>
            <a:ext cx="720080" cy="5221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39" y="2210682"/>
            <a:ext cx="3335519" cy="26570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919692"/>
            <a:ext cx="3067620" cy="23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눌러보십시오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다음과 같은 화면을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단 몇 줄의 코드로 버튼에 기능을 추가했습니다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것이 가능한 이유는 바로 </a:t>
            </a:r>
            <a:r>
              <a:rPr lang="en-US" altLang="ko-KR" dirty="0" smtClean="0"/>
              <a:t>'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인텐트</a:t>
            </a:r>
            <a:r>
              <a:rPr lang="en-US" altLang="ko-KR" b="1" dirty="0" smtClean="0">
                <a:solidFill>
                  <a:srgbClr val="C00000"/>
                </a:solidFill>
              </a:rPr>
              <a:t>(Intent)'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en-US" altLang="ko-KR" dirty="0" smtClean="0"/>
              <a:t>'Intent'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라는 뜻인데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사용하면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 구성요소 간에 데이터를 전달하거나 실행하려는 기능이 무엇인지 </a:t>
            </a:r>
            <a:r>
              <a:rPr lang="ko-KR" altLang="en-US" dirty="0"/>
              <a:t>안</a:t>
            </a:r>
            <a:r>
              <a:rPr lang="ko-KR" altLang="en-US" dirty="0" smtClean="0"/>
              <a:t>드로이드 </a:t>
            </a:r>
            <a:r>
              <a:rPr lang="ko-KR" altLang="en-US" dirty="0" err="1" smtClean="0"/>
              <a:t>풀랫폼에</a:t>
            </a:r>
            <a:r>
              <a:rPr lang="ko-KR" altLang="en-US" dirty="0" smtClean="0"/>
              <a:t> 알려줄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353164"/>
            <a:ext cx="2042500" cy="4166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0135" y="3011111"/>
            <a:ext cx="813880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b="1" dirty="0" err="1" smtClean="0"/>
              <a:t>인텐트</a:t>
            </a:r>
            <a:r>
              <a:rPr lang="en-US" altLang="ko-KR" sz="1600" b="1" dirty="0" smtClean="0"/>
              <a:t>(Intent)</a:t>
            </a:r>
            <a:r>
              <a:rPr lang="ko-KR" altLang="en-US" sz="1600" b="1" dirty="0" smtClean="0"/>
              <a:t>라는 </a:t>
            </a:r>
            <a:r>
              <a:rPr lang="ko-KR" altLang="en-US" sz="1600" b="1" dirty="0"/>
              <a:t>말이 </a:t>
            </a:r>
            <a:r>
              <a:rPr lang="ko-KR" altLang="en-US" sz="1600" b="1" dirty="0" err="1"/>
              <a:t>생소한가요</a:t>
            </a:r>
            <a:r>
              <a:rPr lang="en-US" altLang="ko-KR" sz="1600" b="1" dirty="0"/>
              <a:t>?</a:t>
            </a:r>
          </a:p>
          <a:p>
            <a:pPr latinLnBrk="0"/>
            <a:r>
              <a:rPr lang="ko-KR" altLang="en-US" sz="1600" dirty="0"/>
              <a:t>안드로이드 </a:t>
            </a:r>
            <a:r>
              <a:rPr lang="ko-KR" altLang="en-US" sz="1600" dirty="0" smtClean="0"/>
              <a:t>앱을 </a:t>
            </a:r>
            <a:r>
              <a:rPr lang="ko-KR" altLang="en-US" sz="1600" dirty="0"/>
              <a:t>구성하는 </a:t>
            </a:r>
            <a:r>
              <a:rPr lang="en-US" altLang="ko-KR" sz="1600" dirty="0"/>
              <a:t>4</a:t>
            </a:r>
            <a:r>
              <a:rPr lang="ko-KR" altLang="en-US" sz="1600" dirty="0"/>
              <a:t>가지 기본 요소에는 </a:t>
            </a:r>
            <a:r>
              <a:rPr lang="en-US" altLang="ko-KR" sz="1600" dirty="0" smtClean="0"/>
              <a:t>Activity</a:t>
            </a:r>
            <a:r>
              <a:rPr lang="en-US" altLang="ko-KR" sz="1600" dirty="0"/>
              <a:t>, Service, </a:t>
            </a:r>
            <a:r>
              <a:rPr lang="en-US" altLang="ko-KR" sz="1600" dirty="0" smtClean="0"/>
              <a:t>Broadcast Receiver</a:t>
            </a:r>
            <a:r>
              <a:rPr lang="en-US" altLang="ko-KR" sz="1600" dirty="0"/>
              <a:t>, Content Provider</a:t>
            </a:r>
            <a:r>
              <a:rPr lang="ko-KR" altLang="en-US" sz="1600" dirty="0"/>
              <a:t>가 있다</a:t>
            </a:r>
            <a:r>
              <a:rPr lang="en-US" altLang="ko-KR" sz="1600" dirty="0"/>
              <a:t>.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인텐트는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이러한 어플리케이션 </a:t>
            </a:r>
            <a:r>
              <a:rPr lang="ko-KR" altLang="en-US" sz="1600" dirty="0" smtClean="0"/>
              <a:t>구성 요소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컴포넌트간에 작업 수행을 위한 정보를 전달하는 역할을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4" y="4293096"/>
            <a:ext cx="8249287" cy="12961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02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안스</a:t>
            </a:r>
            <a:r>
              <a:rPr lang="ko-KR" altLang="en-US" dirty="0" smtClean="0">
                <a:solidFill>
                  <a:schemeClr val="tx1"/>
                </a:solidFill>
              </a:rPr>
              <a:t> 앱 개발 과정 요약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앱을 개발하는 과정을 살펴 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전체 흐름을 이해하는 것이 중요합니다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과정에서 우리가 사용한 단편적인 항목들도 기억해두면 나중에 도움이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19433"/>
              </p:ext>
            </p:extLst>
          </p:nvPr>
        </p:nvGraphicFramePr>
        <p:xfrm>
          <a:off x="839416" y="1772816"/>
          <a:ext cx="98650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776177718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738613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알아둘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setConentView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R.layout.activity_main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17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/app/res/layout/activity_main.xml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8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text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onClick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8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Intent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Toast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80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안스</a:t>
            </a:r>
            <a:r>
              <a:rPr lang="ko-KR" altLang="en-US" dirty="0" smtClean="0">
                <a:solidFill>
                  <a:schemeClr val="tx1"/>
                </a:solidFill>
              </a:rPr>
              <a:t> 앱 개발 과정 요약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앱을 개발하는 과정을 살펴 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전체 흐름을 이해하는 것이 중요합니다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과정에서 우리가 사용한 단편적인 항목들도 기억해두면 나중에 도움이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31505"/>
              </p:ext>
            </p:extLst>
          </p:nvPr>
        </p:nvGraphicFramePr>
        <p:xfrm>
          <a:off x="839416" y="1772816"/>
          <a:ext cx="9865096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776177718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738613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알아둘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setConentView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화면에 무엇을 보여줄지 결정하는 </a:t>
                      </a:r>
                      <a:r>
                        <a:rPr lang="ko-KR" altLang="en-US" sz="1400" dirty="0" err="1" smtClean="0"/>
                        <a:t>메소드입니다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예를 들며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레이아웃 파일을 가리키는 </a:t>
                      </a:r>
                      <a:r>
                        <a:rPr lang="en-US" altLang="ko-KR" sz="1400" dirty="0" err="1" smtClean="0"/>
                        <a:t>R.layout.activity_main</a:t>
                      </a:r>
                      <a:r>
                        <a:rPr lang="ko-KR" altLang="en-US" sz="1400" dirty="0" smtClean="0"/>
                        <a:t>를 인자로 받음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R.layout.activity_main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/>
                        <a:t>화면에 보여줄 대상이 되는 </a:t>
                      </a:r>
                      <a:r>
                        <a:rPr lang="en-US" altLang="ko-KR" sz="1400" dirty="0" smtClean="0"/>
                        <a:t>XML</a:t>
                      </a:r>
                      <a:r>
                        <a:rPr lang="ko-KR" altLang="en-US" sz="1400" dirty="0" smtClean="0"/>
                        <a:t>의 위치를 지정합니다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17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/app/res/layout/activity_main.xml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자바소스에서 </a:t>
                      </a:r>
                      <a:r>
                        <a:rPr kumimoji="0"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R.layout.activity_main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이라고 입력하여 가져올 수 있는 프로젝트 안의 파일이며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화면을 구성할 때 사용한다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8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text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화면에 보이는 글자를 변경할 때 사용하는 속성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onClick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버튼을 클릭했을 때 실행할 </a:t>
                      </a:r>
                      <a:r>
                        <a:rPr kumimoji="0"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메소드를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정하는 속성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8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Intent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어떤 기능을 실행할 것인지 지정할 때 사용함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Toast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화면에 잠깐 보였다 없어지는 메시지를 간단하게 보여주고 싶을 때 사용함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 </a:t>
            </a:r>
            <a:r>
              <a:rPr lang="ko-KR" altLang="en-US" dirty="0" smtClean="0">
                <a:solidFill>
                  <a:schemeClr val="tx1"/>
                </a:solidFill>
              </a:rPr>
              <a:t>실제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테스트하기 위해 사용하는 </a:t>
            </a:r>
            <a:r>
              <a:rPr lang="ko-KR" altLang="en-US" b="1" dirty="0" smtClean="0">
                <a:solidFill>
                  <a:srgbClr val="C00000"/>
                </a:solidFill>
              </a:rPr>
              <a:t>에뮬레이터</a:t>
            </a:r>
            <a:r>
              <a:rPr lang="ko-KR" altLang="en-US" dirty="0" smtClean="0"/>
              <a:t>는 실제 단말기의 기능을 그대로 가지고 있습니다만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단말은 아닙니다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실제 단말을 연결하는 방법을 살펴보려고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여기서는 삼성전자와 </a:t>
            </a:r>
            <a:r>
              <a:rPr lang="en-US" altLang="ko-KR" dirty="0" smtClean="0"/>
              <a:t>LG</a:t>
            </a:r>
            <a:r>
              <a:rPr lang="ko-KR" altLang="en-US" dirty="0" smtClean="0"/>
              <a:t>전자 단말기를 연결하는 방법을 설명합니다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다른 단말기도 유사할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과정은 다음과 같이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단계를 거칠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5520" y="2549013"/>
            <a:ext cx="2304256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81012" y="2545392"/>
            <a:ext cx="2592288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케이블로 단말 연결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74536" y="2545392"/>
            <a:ext cx="241395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단말 설정 바꾸기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4272181" y="3013444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605315" y="3013444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04-1 PC</a:t>
            </a:r>
            <a:r>
              <a:rPr lang="ko-KR" altLang="en-US" dirty="0" smtClean="0">
                <a:solidFill>
                  <a:schemeClr val="tx1"/>
                </a:solidFill>
              </a:rPr>
              <a:t>에 드라이버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단말기는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외부 장치로 연결되는 것이기 때문에 적절한 </a:t>
            </a:r>
            <a:r>
              <a:rPr lang="en-US" altLang="ko-KR" dirty="0" smtClean="0"/>
              <a:t>Driver</a:t>
            </a:r>
            <a:r>
              <a:rPr lang="ko-KR" altLang="en-US" dirty="0" smtClean="0"/>
              <a:t>를 설치해야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여기서는 삼성과 </a:t>
            </a:r>
            <a:r>
              <a:rPr lang="en-US" altLang="ko-KR" dirty="0" smtClean="0"/>
              <a:t>LG </a:t>
            </a:r>
            <a:r>
              <a:rPr lang="ko-KR" altLang="en-US" dirty="0" smtClean="0"/>
              <a:t>단말기를 다루도록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삼성단말기는 아래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접속하여 </a:t>
            </a:r>
            <a:r>
              <a:rPr lang="ko-KR" altLang="en-US" b="1" dirty="0" smtClean="0">
                <a:solidFill>
                  <a:srgbClr val="C00000"/>
                </a:solidFill>
              </a:rPr>
              <a:t>통합</a:t>
            </a:r>
            <a:r>
              <a:rPr lang="en-US" altLang="ko-KR" b="1" dirty="0" smtClean="0">
                <a:solidFill>
                  <a:srgbClr val="C00000"/>
                </a:solidFill>
              </a:rPr>
              <a:t>USB</a:t>
            </a:r>
            <a:r>
              <a:rPr lang="ko-KR" altLang="en-US" b="1" dirty="0" smtClean="0">
                <a:solidFill>
                  <a:srgbClr val="C00000"/>
                </a:solidFill>
              </a:rPr>
              <a:t>드라이버</a:t>
            </a:r>
            <a:r>
              <a:rPr lang="ko-KR" altLang="en-US" dirty="0" smtClean="0"/>
              <a:t>를 다운 받아서 설치하면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https://</a:t>
            </a:r>
            <a:r>
              <a:rPr lang="en-US" altLang="ko-KR" dirty="0"/>
              <a:t> https://www.samsungsvc.co.kr/download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2828348"/>
            <a:ext cx="3962743" cy="3025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2828348"/>
            <a:ext cx="221761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04-1 PC</a:t>
            </a:r>
            <a:r>
              <a:rPr lang="ko-KR" altLang="en-US" dirty="0" smtClean="0">
                <a:solidFill>
                  <a:schemeClr val="tx1"/>
                </a:solidFill>
              </a:rPr>
              <a:t>에 드라이버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LG</a:t>
            </a:r>
            <a:r>
              <a:rPr lang="ko-KR" altLang="en-US" dirty="0" smtClean="0"/>
              <a:t>단말기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www.lge.co.kr/lgekor/download-center/downloadCenterList.do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제품구분에서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스마트폰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화면의 아래쪽으로 내려가면 </a:t>
            </a:r>
            <a:r>
              <a:rPr lang="en-US" altLang="ko-KR" dirty="0" smtClean="0"/>
              <a:t>[LG United Mobile Driver]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내려 받을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636912"/>
            <a:ext cx="6455966" cy="3876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3803451"/>
            <a:ext cx="6012497" cy="2880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왼쪽 화살표 7"/>
          <p:cNvSpPr/>
          <p:nvPr/>
        </p:nvSpPr>
        <p:spPr>
          <a:xfrm>
            <a:off x="8551908" y="5661248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644541" y="4509120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04-1 </a:t>
            </a:r>
            <a:r>
              <a:rPr lang="en-US" altLang="ko-KR" dirty="0" smtClean="0">
                <a:solidFill>
                  <a:srgbClr val="C00000"/>
                </a:solidFill>
              </a:rPr>
              <a:t>Mac</a:t>
            </a:r>
            <a:r>
              <a:rPr lang="ko-KR" altLang="en-US" dirty="0" smtClean="0">
                <a:solidFill>
                  <a:srgbClr val="C00000"/>
                </a:solidFill>
              </a:rPr>
              <a:t>일 경우에는 </a:t>
            </a:r>
            <a:r>
              <a:rPr lang="en-US" altLang="ko-KR" dirty="0" smtClean="0">
                <a:solidFill>
                  <a:srgbClr val="C00000"/>
                </a:solidFill>
              </a:rPr>
              <a:t>USB </a:t>
            </a:r>
            <a:r>
              <a:rPr lang="ko-KR" altLang="en-US" dirty="0" smtClean="0">
                <a:solidFill>
                  <a:schemeClr val="tx1"/>
                </a:solidFill>
              </a:rPr>
              <a:t>드라이버 설치 대신에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사용하는 컴퓨터가 </a:t>
            </a:r>
            <a:r>
              <a:rPr lang="en-US" altLang="ko-KR" dirty="0" smtClean="0"/>
              <a:t>Mac</a:t>
            </a:r>
            <a:r>
              <a:rPr lang="ko-KR" altLang="en-US" dirty="0"/>
              <a:t>일 경우 </a:t>
            </a:r>
            <a:r>
              <a:rPr lang="en-US" altLang="ko-KR" dirty="0">
                <a:hlinkClick r:id="rId3"/>
              </a:rPr>
              <a:t>https://www.android.com/filetransfer/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b="1" dirty="0"/>
              <a:t>Android File Transfer</a:t>
            </a:r>
            <a:r>
              <a:rPr lang="ko-KR" altLang="en-US" dirty="0"/>
              <a:t>를 내려 받습니다</a:t>
            </a:r>
            <a:r>
              <a:rPr lang="en-US" altLang="ko-KR" dirty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다음 </a:t>
            </a:r>
            <a:r>
              <a:rPr lang="en-US" altLang="ko-KR" dirty="0"/>
              <a:t>Android File Transfer</a:t>
            </a:r>
            <a:r>
              <a:rPr lang="ko-KR" altLang="en-US" dirty="0"/>
              <a:t>를 실행합니다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안스로</a:t>
            </a:r>
            <a:r>
              <a:rPr lang="ko-KR" altLang="en-US" dirty="0" smtClean="0"/>
              <a:t> 만든 앱은 </a:t>
            </a:r>
            <a:r>
              <a:rPr lang="en-US" altLang="ko-KR" dirty="0" smtClean="0"/>
              <a:t>iPhone</a:t>
            </a:r>
            <a:r>
              <a:rPr lang="ko-KR" altLang="en-US" dirty="0" smtClean="0"/>
              <a:t>에서 실행할 수 없습니다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00C707-FA52-4D70-B34F-4A0DA38A5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26" y="1844824"/>
            <a:ext cx="7182147" cy="4416642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 rot="10800000">
            <a:off x="4655840" y="4941168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69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04-2 </a:t>
            </a:r>
            <a:r>
              <a:rPr lang="ko-KR" altLang="en-US" dirty="0" smtClean="0">
                <a:solidFill>
                  <a:schemeClr val="tx1"/>
                </a:solidFill>
              </a:rPr>
              <a:t>단말의 개발자 모드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만들어 단말기에 설치해야 하는데</a:t>
            </a:r>
            <a:r>
              <a:rPr lang="en-US" altLang="ko-KR" dirty="0" smtClean="0"/>
              <a:t>, Play </a:t>
            </a:r>
            <a:r>
              <a:rPr lang="ko-KR" altLang="en-US" dirty="0" smtClean="0"/>
              <a:t>스토어에 배포된 앱이 아니하면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단말기의 개발자 모드 설정이 있어야 설치하고 실행해볼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다음 과정은 단말에 따라 좀 다르게 나타날 수도 있습니다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삼성 단말기에서 개발자 모드 설정하기</a:t>
            </a:r>
            <a:endParaRPr lang="en-US" altLang="ko-KR" dirty="0" smtClean="0"/>
          </a:p>
          <a:p>
            <a:r>
              <a:rPr lang="ko-KR" altLang="en-US" dirty="0" smtClean="0"/>
              <a:t>설정 앱을 실행하고 아래쪽으로 스크롤하여 </a:t>
            </a:r>
            <a:r>
              <a:rPr lang="en-US" altLang="ko-KR" dirty="0" smtClean="0"/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휴대전화 정보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소프트웨어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소프트웨어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빌드 번호</a:t>
            </a:r>
            <a:r>
              <a:rPr lang="en-US" altLang="ko-KR" b="1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보이면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일곱 번</a:t>
            </a:r>
            <a:r>
              <a:rPr lang="ko-KR" altLang="en-US" dirty="0" smtClean="0">
                <a:sym typeface="Wingdings" panose="05000000000000000000" pitchFamily="2" charset="2"/>
              </a:rPr>
              <a:t>을 손가락으로 터치하십시오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토스트 메시지로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개발자 모드를 켰습니다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라는 메시지가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메시지가 나타났다면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err="1" smtClean="0">
                <a:sym typeface="Wingdings" panose="05000000000000000000" pitchFamily="2" charset="2"/>
              </a:rPr>
              <a:t>뒤로가기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두 번 눌러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b="1" dirty="0" smtClean="0">
                <a:sym typeface="Wingdings" panose="05000000000000000000" pitchFamily="2" charset="2"/>
              </a:rPr>
              <a:t>휴대전화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있는 화면으로 돌아 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smtClean="0">
                <a:sym typeface="Wingdings" panose="05000000000000000000" pitchFamily="2" charset="2"/>
              </a:rPr>
              <a:t>휴대전화 정보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밑에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개발자 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이라는 메뉴가 새로 생긴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개발자 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[USB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찾아서 체크합니다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허용여부를 묻는 창이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확인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단말의 개발자 모드 설정이 끝이 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04-3 PC</a:t>
            </a:r>
            <a:r>
              <a:rPr lang="ko-KR" altLang="en-US" dirty="0">
                <a:solidFill>
                  <a:schemeClr val="tx1"/>
                </a:solidFill>
              </a:rPr>
              <a:t>와 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쪽으로 돌아와서</a:t>
            </a:r>
            <a:r>
              <a:rPr lang="en-US" altLang="ko-KR" dirty="0"/>
              <a:t>, USB </a:t>
            </a:r>
            <a:r>
              <a:rPr lang="ko-KR" altLang="en-US" dirty="0" smtClean="0"/>
              <a:t>케이블을 사용하여 단말과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연결합니다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단말에 </a:t>
            </a:r>
            <a:r>
              <a:rPr lang="en-US" altLang="ko-KR" b="1" dirty="0" smtClean="0"/>
              <a:t>"USB </a:t>
            </a:r>
            <a:r>
              <a:rPr lang="ko-KR" altLang="en-US" b="1" dirty="0" smtClean="0"/>
              <a:t>디버깅을 허용하시겠습니까</a:t>
            </a:r>
            <a:r>
              <a:rPr lang="en-US" altLang="ko-KR" b="1" dirty="0" smtClean="0"/>
              <a:t>?"</a:t>
            </a:r>
            <a:r>
              <a:rPr lang="ko-KR" altLang="en-US" b="1" dirty="0"/>
              <a:t> </a:t>
            </a:r>
            <a:r>
              <a:rPr lang="ko-KR" altLang="en-US" dirty="0" smtClean="0"/>
              <a:t>화면이 뜨면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"</a:t>
            </a:r>
            <a:r>
              <a:rPr lang="ko-KR" altLang="en-US" b="1" dirty="0" smtClean="0"/>
              <a:t>이 컴퓨터에서 항상 허용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을 체크하고 </a:t>
            </a:r>
            <a:r>
              <a:rPr lang="en-US" altLang="ko-KR" dirty="0" smtClean="0"/>
              <a:t>"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"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휴대전화 데이터 접근 허용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을 묻는 화면이 뜨면</a:t>
            </a:r>
            <a:r>
              <a:rPr lang="en-US" altLang="ko-KR" dirty="0" smtClean="0"/>
              <a:t>, "</a:t>
            </a:r>
            <a:r>
              <a:rPr lang="ko-KR" altLang="en-US" dirty="0" smtClean="0"/>
              <a:t>허용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하십시오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화면의 오른쪽 밑에 있는 </a:t>
            </a:r>
            <a:r>
              <a:rPr lang="en-US" altLang="ko-KR" b="1" dirty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Device File Explorer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탭을 누르면 다음과 같은 화면을 볼 수 있어야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보이지 않죠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실물과 가상 단말이 모두 보이면 다음 단계를 할 필요가 없습니다</a:t>
            </a:r>
            <a:r>
              <a:rPr lang="en-US" altLang="ko-KR" dirty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7284900" y="5211368"/>
            <a:ext cx="4770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7267712" y="3435234"/>
            <a:ext cx="4770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82938" y="3389648"/>
            <a:ext cx="404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가상 단말 </a:t>
            </a:r>
            <a:r>
              <a:rPr lang="ko-KR" altLang="en-US" sz="1400" dirty="0" smtClean="0"/>
              <a:t>뿐 만 아니라 </a:t>
            </a:r>
            <a:r>
              <a:rPr lang="ko-KR" altLang="en-US" sz="1400" b="1" dirty="0" smtClean="0"/>
              <a:t>실물 단말</a:t>
            </a:r>
            <a:r>
              <a:rPr lang="ko-KR" altLang="en-US" sz="1400" dirty="0" smtClean="0"/>
              <a:t>도 나와야 합니다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가상 단말만 나오면 다음 단계를 실행 합니다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7" y="2448042"/>
            <a:ext cx="6456542" cy="40718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888088" y="5157192"/>
            <a:ext cx="379624" cy="115212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71864" y="3389648"/>
            <a:ext cx="2160240" cy="6874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67712" y="2558238"/>
            <a:ext cx="44335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dirty="0"/>
              <a:t>실물 단말을 선택하면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안스에서 개발하는 앱이 </a:t>
            </a:r>
            <a:r>
              <a:rPr lang="ko-KR" altLang="en-US" sz="1400" b="1" dirty="0"/>
              <a:t>단말에 설치되고 실행됩니다</a:t>
            </a:r>
          </a:p>
        </p:txBody>
      </p:sp>
      <p:cxnSp>
        <p:nvCxnSpPr>
          <p:cNvPr id="16" name="꺾인 연결선 15"/>
          <p:cNvCxnSpPr>
            <a:stCxn id="12" idx="1"/>
            <a:endCxn id="13" idx="0"/>
          </p:cNvCxnSpPr>
          <p:nvPr/>
        </p:nvCxnSpPr>
        <p:spPr>
          <a:xfrm rot="10800000" flipV="1">
            <a:off x="5951984" y="2819848"/>
            <a:ext cx="1315728" cy="569800"/>
          </a:xfrm>
          <a:prstGeom prst="bent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779156" y="5242726"/>
            <a:ext cx="2438488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Device </a:t>
            </a:r>
            <a:r>
              <a:rPr lang="en-US" altLang="ko-KR" b="1" dirty="0">
                <a:solidFill>
                  <a:srgbClr val="C00000"/>
                </a:solidFill>
              </a:rPr>
              <a:t>File </a:t>
            </a:r>
            <a:r>
              <a:rPr lang="en-US" altLang="ko-KR" b="1" dirty="0" smtClean="0">
                <a:solidFill>
                  <a:srgbClr val="C00000"/>
                </a:solidFill>
              </a:rPr>
              <a:t>Explorer 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04-3 </a:t>
            </a:r>
            <a:r>
              <a:rPr lang="en-US" altLang="ko-KR" dirty="0">
                <a:solidFill>
                  <a:schemeClr val="tx1"/>
                </a:solidFill>
              </a:rPr>
              <a:t>PC</a:t>
            </a:r>
            <a:r>
              <a:rPr lang="ko-KR" altLang="en-US" dirty="0">
                <a:solidFill>
                  <a:schemeClr val="tx1"/>
                </a:solidFill>
              </a:rPr>
              <a:t>와 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실물 단말이 케이블로 연결되었음에도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[Device File Explorer]</a:t>
            </a:r>
            <a:r>
              <a:rPr lang="ko-KR" altLang="en-US" dirty="0" smtClean="0"/>
              <a:t>에서 나타나지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단말이 아직 </a:t>
            </a:r>
            <a:r>
              <a:rPr lang="en-US" altLang="ko-KR" b="1" dirty="0"/>
              <a:t>[</a:t>
            </a:r>
            <a:r>
              <a:rPr lang="ko-KR" altLang="en-US" b="1" dirty="0" smtClean="0"/>
              <a:t>개발자 모드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가 아니기 때문입니다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단말의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설정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앱으로 들어가서 </a:t>
            </a:r>
            <a:r>
              <a:rPr lang="en-US" altLang="ko-KR" b="1" dirty="0" smtClean="0"/>
              <a:t>[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빌드번호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를 검색하십시오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기기마다 </a:t>
            </a:r>
            <a:r>
              <a:rPr lang="ko-KR" altLang="en-US" dirty="0" err="1" smtClean="0"/>
              <a:t>빌드번호를</a:t>
            </a:r>
            <a:r>
              <a:rPr lang="ko-KR" altLang="en-US" dirty="0" smtClean="0"/>
              <a:t> 찾는 방법이 달라서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검색하는 것이 쉽습니다</a:t>
            </a:r>
            <a:r>
              <a:rPr lang="en-US" altLang="ko-KR" dirty="0" smtClean="0"/>
              <a:t>.) </a:t>
            </a:r>
          </a:p>
          <a:p>
            <a:r>
              <a:rPr lang="ko-KR" altLang="en-US" b="1" dirty="0" err="1" smtClean="0">
                <a:solidFill>
                  <a:srgbClr val="C00000"/>
                </a:solidFill>
              </a:rPr>
              <a:t>빌드번호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검색되었으면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빌드번호</a:t>
            </a:r>
            <a:r>
              <a:rPr lang="ko-KR" altLang="en-US" dirty="0" smtClean="0"/>
              <a:t> 정보가 있는 곳으로 가십시오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빌드번호</a:t>
            </a:r>
            <a:r>
              <a:rPr lang="ko-KR" altLang="en-US" dirty="0" smtClean="0"/>
              <a:t> 정보를 손가락으로 계속 터치를 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아래쪽에 작은 메시지가 </a:t>
            </a:r>
            <a:r>
              <a:rPr lang="en-US" altLang="ko-KR" b="1" dirty="0" smtClean="0"/>
              <a:t>"[</a:t>
            </a:r>
            <a:r>
              <a:rPr lang="ko-KR" altLang="en-US" b="1" dirty="0" smtClean="0"/>
              <a:t>개발자 모드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를 실행하였습니다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 메시지가 나올 때까지 터치하면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다시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앱의 첫 화면으로 돌아가면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부분에 </a:t>
            </a:r>
            <a:r>
              <a:rPr lang="en-US" altLang="ko-KR" b="1" dirty="0" smtClean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개발자 옵션</a:t>
            </a:r>
            <a:r>
              <a:rPr lang="en-US" altLang="ko-KR" b="1" dirty="0" smtClean="0">
                <a:solidFill>
                  <a:srgbClr val="C00000"/>
                </a:solidFill>
              </a:rPr>
              <a:t>] </a:t>
            </a:r>
            <a:r>
              <a:rPr lang="ko-KR" altLang="en-US" dirty="0" smtClean="0"/>
              <a:t>이라는 새로운 메뉴 항목이 보입니다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개발자 옵션</a:t>
            </a:r>
            <a:r>
              <a:rPr lang="en-US" altLang="ko-KR" b="1" dirty="0" smtClean="0">
                <a:solidFill>
                  <a:srgbClr val="C00000"/>
                </a:solidFill>
              </a:rPr>
              <a:t>] </a:t>
            </a:r>
            <a:r>
              <a:rPr lang="ko-KR" altLang="en-US" dirty="0" smtClean="0"/>
              <a:t>메뉴로 들어가서 </a:t>
            </a:r>
            <a:r>
              <a:rPr lang="en-US" altLang="ko-KR" b="1" dirty="0" smtClean="0"/>
              <a:t>"USB </a:t>
            </a:r>
            <a:r>
              <a:rPr lang="ko-KR" altLang="en-US" b="1" dirty="0" smtClean="0"/>
              <a:t>디버깅을 허용할까요</a:t>
            </a:r>
            <a:r>
              <a:rPr lang="en-US" altLang="ko-KR" b="1" dirty="0" smtClean="0"/>
              <a:t>?"</a:t>
            </a:r>
            <a:r>
              <a:rPr lang="ko-KR" altLang="en-US" dirty="0" smtClean="0"/>
              <a:t>라는 대화 상자를 체크하고</a:t>
            </a:r>
            <a:r>
              <a:rPr lang="en-US" altLang="ko-KR" dirty="0" smtClean="0"/>
              <a:t>, [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하십시오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 단말과 실물 단말들이 모두 사용가능하게 되었습니다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그래도 실물 단말이 </a:t>
            </a:r>
            <a:r>
              <a:rPr lang="en-US" altLang="ko-KR" b="1" dirty="0" smtClean="0">
                <a:solidFill>
                  <a:srgbClr val="C00000"/>
                </a:solidFill>
              </a:rPr>
              <a:t>[Device File Explorer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나타나지 아니하면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케이블 자체</a:t>
            </a:r>
            <a:r>
              <a:rPr lang="ko-KR" altLang="en-US" dirty="0" smtClean="0"/>
              <a:t> 문제일 수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다른 케이블을 사용해 보세요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37" y="3897885"/>
            <a:ext cx="5707875" cy="259864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>
            <a:off x="5375920" y="5013176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75920" y="5197207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328248" y="4417768"/>
            <a:ext cx="3168352" cy="9554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참고사항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이전에 설치했던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모두 지우기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C:/Program Files/Android/Android Studio</a:t>
            </a:r>
          </a:p>
          <a:p>
            <a:pPr lvl="1"/>
            <a:r>
              <a:rPr lang="en-US" altLang="ko-KR" dirty="0" smtClean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&gt;/.android</a:t>
            </a:r>
          </a:p>
          <a:p>
            <a:pPr lvl="1"/>
            <a:r>
              <a:rPr lang="en-US" altLang="ko-KR" dirty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&gt;/.</a:t>
            </a:r>
            <a:r>
              <a:rPr lang="en-US" altLang="ko-KR" dirty="0" err="1" smtClean="0"/>
              <a:t>AndroidStudio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&gt;</a:t>
            </a:r>
          </a:p>
          <a:p>
            <a:pPr lvl="1"/>
            <a:r>
              <a:rPr lang="en-US" altLang="ko-KR" dirty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</a:t>
            </a:r>
            <a:r>
              <a:rPr lang="en-US" altLang="ko-KR" dirty="0" err="1" smtClean="0"/>
              <a:t>AppData</a:t>
            </a:r>
            <a:r>
              <a:rPr lang="en-US" altLang="ko-KR" dirty="0" smtClean="0"/>
              <a:t>/Local/Android/</a:t>
            </a:r>
            <a:r>
              <a:rPr lang="en-US" altLang="ko-KR" dirty="0" err="1" smtClean="0"/>
              <a:t>Sdk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만약 </a:t>
            </a:r>
            <a:r>
              <a:rPr lang="en-US" altLang="ko-KR" dirty="0" err="1" smtClean="0"/>
              <a:t>AppData</a:t>
            </a:r>
            <a:r>
              <a:rPr lang="ko-KR" altLang="en-US" dirty="0" smtClean="0"/>
              <a:t>폴더가 보이지 않으면 폴더 보기 옵션의 표시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숨기기 항목이 체크 해제된 상태일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탐색기의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표시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숨기기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항목에서 숨김 항목의 체크 버튼을 체크 해야함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err="1" smtClean="0"/>
              <a:t>안스의</a:t>
            </a:r>
            <a:r>
              <a:rPr lang="ko-KR" altLang="en-US" b="1" dirty="0" smtClean="0"/>
              <a:t> 초기 설정 화면이 나타나지 않나요</a:t>
            </a:r>
            <a:r>
              <a:rPr lang="en-US" altLang="ko-KR" b="1" dirty="0" smtClean="0"/>
              <a:t>?</a:t>
            </a:r>
            <a:r>
              <a:rPr lang="en-US" altLang="ko-KR" dirty="0" smtClean="0"/>
              <a:t>  </a:t>
            </a:r>
          </a:p>
          <a:p>
            <a:pPr lvl="1"/>
            <a:r>
              <a:rPr lang="ko-KR" altLang="en-US" dirty="0" smtClean="0"/>
              <a:t>사용자 계정이 한글인가요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 smtClean="0"/>
              <a:t>/Users</a:t>
            </a:r>
            <a:r>
              <a:rPr lang="ko-KR" altLang="en-US" dirty="0"/>
              <a:t> </a:t>
            </a:r>
            <a:r>
              <a:rPr lang="ko-KR" altLang="en-US" dirty="0" smtClean="0"/>
              <a:t>다음에 나오는 폴더 이름이 한글이면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안스가</a:t>
            </a:r>
            <a:r>
              <a:rPr lang="ko-KR" altLang="en-US" dirty="0" smtClean="0"/>
              <a:t> 작동이 안되는 경우도 있습니다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윈도우에 영문으로 새로운 계정을 만들어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개발을 하길 권장합니다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메모리 문제인가요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/>
              <a:t>C:/Program Files/Android/Android </a:t>
            </a:r>
            <a:r>
              <a:rPr lang="en-US" altLang="ko-KR" dirty="0" smtClean="0"/>
              <a:t>Studio/bin/studio64.exe.vmoptions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안에 있는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Xmx</a:t>
            </a:r>
            <a:r>
              <a:rPr lang="ko-KR" altLang="en-US" dirty="0" smtClean="0"/>
              <a:t>로 시작하는 줄의 숫자를 더 큰 값으로 아래와 같이 수정합니다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-Xmx2048m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040216" y="1628800"/>
            <a:ext cx="864096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3830" y="1259468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사실상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가 </a:t>
            </a:r>
            <a:r>
              <a:rPr lang="ko-KR" altLang="en-US" dirty="0"/>
              <a:t>여기에 </a:t>
            </a:r>
            <a:r>
              <a:rPr lang="ko-KR" altLang="en-US" dirty="0" smtClean="0"/>
              <a:t>많이 설치되어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66800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 Started</a:t>
            </a:r>
            <a:endParaRPr lang="en-US" altLang="ko-KR" sz="3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5669" y="4509120"/>
            <a:ext cx="107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본 강의노트는 내용은 </a:t>
            </a:r>
            <a:r>
              <a:rPr lang="en-US" altLang="ko-KR" sz="1400" dirty="0"/>
              <a:t>"</a:t>
            </a:r>
            <a:r>
              <a:rPr lang="ko-KR" altLang="en-US" sz="1400" dirty="0"/>
              <a:t>안드로이드 앱 프로그래밍</a:t>
            </a:r>
            <a:r>
              <a:rPr lang="en-US" altLang="ko-KR" sz="1400" dirty="0"/>
              <a:t>"(</a:t>
            </a:r>
            <a:r>
              <a:rPr lang="ko-KR" altLang="en-US" sz="1400" dirty="0" err="1"/>
              <a:t>정재곤</a:t>
            </a:r>
            <a:r>
              <a:rPr lang="ko-KR" altLang="en-US" sz="1400" dirty="0"/>
              <a:t> 저</a:t>
            </a:r>
            <a:r>
              <a:rPr lang="en-US" altLang="ko-KR" sz="1400" dirty="0"/>
              <a:t>, 8</a:t>
            </a:r>
            <a:r>
              <a:rPr lang="ko-KR" altLang="en-US" sz="1400" dirty="0" smtClean="0"/>
              <a:t>판</a:t>
            </a:r>
            <a:r>
              <a:rPr lang="en-US" altLang="ko-KR" sz="1400" dirty="0"/>
              <a:t>)</a:t>
            </a:r>
            <a:r>
              <a:rPr lang="ko-KR" altLang="en-US" sz="1400" dirty="0"/>
              <a:t>을 중심으로 재구성하고 보완하였습니다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2021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856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 설치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시작해 보십시오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다음 창이 나타나면 </a:t>
            </a:r>
            <a:r>
              <a:rPr lang="en-US" altLang="ko-KR" dirty="0" smtClean="0"/>
              <a:t>[Next]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[Install Type]</a:t>
            </a:r>
            <a:r>
              <a:rPr lang="ko-KR" altLang="en-US" dirty="0" smtClean="0"/>
              <a:t>을 물을 때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[Standard] </a:t>
            </a:r>
            <a:r>
              <a:rPr lang="ko-KR" altLang="en-US" dirty="0" smtClean="0"/>
              <a:t>라디오 버튼은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적당한 </a:t>
            </a:r>
            <a:r>
              <a:rPr lang="en-US" altLang="ko-KR" dirty="0" smtClean="0">
                <a:solidFill>
                  <a:srgbClr val="C00000"/>
                </a:solidFill>
              </a:rPr>
              <a:t>[Select UI Theme]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[Verify Settings]</a:t>
            </a:r>
            <a:r>
              <a:rPr lang="ko-KR" altLang="en-US" dirty="0" smtClean="0"/>
              <a:t>창이 나타나면 </a:t>
            </a:r>
            <a:r>
              <a:rPr lang="en-US" altLang="ko-KR" dirty="0" smtClean="0"/>
              <a:t>[Finish] </a:t>
            </a:r>
            <a:r>
              <a:rPr lang="ko-KR" altLang="en-US" dirty="0" smtClean="0"/>
              <a:t>버튼을 선택합니다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1844824"/>
            <a:ext cx="3648406" cy="27363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7" y="2852936"/>
            <a:ext cx="3312368" cy="2484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05" y="3634607"/>
            <a:ext cx="4090425" cy="30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15297</TotalTime>
  <Words>5985</Words>
  <Application>Microsoft Office PowerPoint</Application>
  <PresentationFormat>와이드스크린</PresentationFormat>
  <Paragraphs>801</Paragraphs>
  <Slides>80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3" baseType="lpstr">
      <vt:lpstr>D2Coding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Android 이해하기 </vt:lpstr>
      <vt:lpstr>01-1 안드로이드 이해하기</vt:lpstr>
      <vt:lpstr>01-1 안드로이드 이해하기</vt:lpstr>
      <vt:lpstr>01-1 안드로이드 이해하기</vt:lpstr>
      <vt:lpstr>01-2 안드로이드 흐름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First Hands-on Exercise</vt:lpstr>
      <vt:lpstr>03-1 첫 프로젝트 만들기</vt:lpstr>
      <vt:lpstr>03-1 첫 프로젝트 만들기</vt:lpstr>
      <vt:lpstr>03-1 첫 프로젝트 만들기</vt:lpstr>
      <vt:lpstr>MainActivity.java 살펴보기</vt:lpstr>
      <vt:lpstr>activity_main.java 살펴보기</vt:lpstr>
      <vt:lpstr>activity_main.java 살펴보기</vt:lpstr>
      <vt:lpstr>activity_main.java 살펴보기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[JOY] 소스 코드 글자 크기가 너무 작아요?  </vt:lpstr>
      <vt:lpstr>03-3 Hello 프로젝트 하나씩 바꾸어 보기 - 화면에 버튼 추가하기 </vt:lpstr>
      <vt:lpstr>03-3 Hello 프로젝트 하나씩 바꾸어 보기 - 화면에 버튼 추가하기 </vt:lpstr>
      <vt:lpstr>03-3 Hello 프로젝트 하나씩 바꾸어 보기 - 화면에 버튼 추가하기  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디자인 화면에서 단말 변경하기</vt:lpstr>
      <vt:lpstr>03-4 여러 개의 버튼 추가하기 – 새 버튼들에 기능 추가하기</vt:lpstr>
      <vt:lpstr>03-4 여러 개의 버튼 추가하기 – 새 버튼들에 기능 추가하기</vt:lpstr>
      <vt:lpstr>03-4 여러 개의 버튼 추가하기 – 새 버튼들에 기능 추가하기</vt:lpstr>
      <vt:lpstr>안스 앱 개발 과정 요약 </vt:lpstr>
      <vt:lpstr>안스 앱 개발 과정 요약 </vt:lpstr>
      <vt:lpstr>04 실제 단말 연결하기</vt:lpstr>
      <vt:lpstr>04-1 PC에 드라이버 설치하기</vt:lpstr>
      <vt:lpstr>04-1 PC에 드라이버 설치하기</vt:lpstr>
      <vt:lpstr>04-1 Mac일 경우에는 USB 드라이버 설치 대신에… </vt:lpstr>
      <vt:lpstr>04-2 단말의 개발자 모드 설정하기</vt:lpstr>
      <vt:lpstr>04-3 PC와 단말 연결하기</vt:lpstr>
      <vt:lpstr>04-3 PC와 단말 연결하기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799</cp:revision>
  <dcterms:created xsi:type="dcterms:W3CDTF">2014-02-12T09:15:05Z</dcterms:created>
  <dcterms:modified xsi:type="dcterms:W3CDTF">2021-07-19T02:35:23Z</dcterms:modified>
</cp:coreProperties>
</file>